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350" r:id="rId3"/>
    <p:sldId id="351" r:id="rId4"/>
    <p:sldId id="405" r:id="rId5"/>
    <p:sldId id="404" r:id="rId6"/>
    <p:sldId id="391" r:id="rId7"/>
    <p:sldId id="406" r:id="rId8"/>
    <p:sldId id="388" r:id="rId9"/>
    <p:sldId id="390" r:id="rId10"/>
    <p:sldId id="392" r:id="rId11"/>
    <p:sldId id="393" r:id="rId12"/>
    <p:sldId id="394" r:id="rId13"/>
    <p:sldId id="395" r:id="rId14"/>
    <p:sldId id="396" r:id="rId15"/>
    <p:sldId id="397" r:id="rId16"/>
    <p:sldId id="398" r:id="rId17"/>
    <p:sldId id="399" r:id="rId18"/>
    <p:sldId id="400" r:id="rId19"/>
    <p:sldId id="401" r:id="rId20"/>
    <p:sldId id="402" r:id="rId21"/>
    <p:sldId id="403" r:id="rId22"/>
  </p:sldIdLst>
  <p:sldSz cx="12192000" cy="6858000"/>
  <p:notesSz cx="6858000" cy="9144000"/>
  <p:defaultTextStyle>
    <a:defPPr>
      <a:defRPr lang="es-B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rna Mariscal Ayaviri" initials="MMA" lastIdx="17" clrIdx="0">
    <p:extLst>
      <p:ext uri="{19B8F6BF-5375-455C-9EA6-DF929625EA0E}">
        <p15:presenceInfo xmlns:p15="http://schemas.microsoft.com/office/powerpoint/2012/main" userId="ab6287af5ae59e6e" providerId="Windows Live"/>
      </p:ext>
    </p:extLst>
  </p:cmAuthor>
  <p:cmAuthor id="2" name="Cuenta Microsoft" initials="CM" lastIdx="3" clrIdx="1">
    <p:extLst>
      <p:ext uri="{19B8F6BF-5375-455C-9EA6-DF929625EA0E}">
        <p15:presenceInfo xmlns:p15="http://schemas.microsoft.com/office/powerpoint/2012/main" userId="a6444a00c751263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362C"/>
    <a:srgbClr val="BBC53B"/>
    <a:srgbClr val="76C2A5"/>
    <a:srgbClr val="9C504A"/>
    <a:srgbClr val="E60000"/>
    <a:srgbClr val="CB2807"/>
    <a:srgbClr val="CAE8DD"/>
    <a:srgbClr val="D9EFE7"/>
    <a:srgbClr val="ED4A17"/>
    <a:srgbClr val="8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3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C7C446-05E2-4B3E-8973-4439F47AF68F}" type="datetimeFigureOut">
              <a:rPr lang="es-BO" smtClean="0"/>
              <a:t>12/06/2020</a:t>
            </a:fld>
            <a:endParaRPr lang="es-B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B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7E3DF-5E6B-456E-B8E3-A99098F682A9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570614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81B5E-46EE-4F82-9A6A-04EC4583D12B}" type="datetime1">
              <a:rPr lang="es-BO" smtClean="0"/>
              <a:t>12/06/2020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641331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349C1-A31E-45FE-BBED-82DAC35FEBD7}" type="datetime1">
              <a:rPr lang="es-BO" smtClean="0"/>
              <a:t>12/06/2020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990089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5A551-EA4C-4B3C-8AC5-1ECB643918B2}" type="datetime1">
              <a:rPr lang="es-BO" smtClean="0"/>
              <a:t>12/06/2020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6692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F0BBE-010B-402D-BC7D-A06F8FC8C672}" type="datetime1">
              <a:rPr lang="es-BO" smtClean="0"/>
              <a:t>12/06/2020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777310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2FF79-E98B-4B15-B642-316CE62AD828}" type="datetime1">
              <a:rPr lang="es-BO" smtClean="0"/>
              <a:t>12/06/2020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8682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E73C8-78D7-44A9-B9C2-4AAF69CB7944}" type="datetime1">
              <a:rPr lang="es-BO" smtClean="0"/>
              <a:t>12/06/2020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565028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7151F-3C7C-482E-ACF6-96D1572CA33D}" type="datetime1">
              <a:rPr lang="es-BO" smtClean="0"/>
              <a:t>12/06/2020</a:t>
            </a:fld>
            <a:endParaRPr lang="es-B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2282930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0F6-0B1D-4469-96C3-C1DCDA96868C}" type="datetime1">
              <a:rPr lang="es-BO" smtClean="0"/>
              <a:t>12/06/2020</a:t>
            </a:fld>
            <a:endParaRPr lang="es-B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14563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868EE-BFF7-4360-911B-76CA843F29EA}" type="datetime1">
              <a:rPr lang="es-BO" smtClean="0"/>
              <a:t>12/06/2020</a:t>
            </a:fld>
            <a:endParaRPr lang="es-B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1855681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7A277-B43D-43A8-8C23-1E95766F89AC}" type="datetime1">
              <a:rPr lang="es-BO" smtClean="0"/>
              <a:t>12/06/2020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90891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B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3FAF3-C267-4C26-9350-C2713BD1B340}" type="datetime1">
              <a:rPr lang="es-BO" smtClean="0"/>
              <a:t>12/06/2020</a:t>
            </a:fld>
            <a:endParaRPr lang="es-B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B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</p:spTree>
    <p:extLst>
      <p:ext uri="{BB962C8B-B14F-4D97-AF65-F5344CB8AC3E}">
        <p14:creationId xmlns:p14="http://schemas.microsoft.com/office/powerpoint/2010/main" val="3432982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6C2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B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B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33DDD-E5C8-417A-B509-BC6728F02C2E}" type="datetime1">
              <a:rPr lang="es-BO" smtClean="0"/>
              <a:t>12/06/2020</a:t>
            </a:fld>
            <a:endParaRPr lang="es-B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B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CD8BD-E646-43CF-884B-61B8FBD3EDA5}" type="slidenum">
              <a:rPr lang="es-BO" smtClean="0"/>
              <a:t>‹Nº›</a:t>
            </a:fld>
            <a:endParaRPr lang="es-BO"/>
          </a:p>
        </p:txBody>
      </p:sp>
      <p:sp>
        <p:nvSpPr>
          <p:cNvPr id="7" name="Rectángulo redondeado 6"/>
          <p:cNvSpPr/>
          <p:nvPr userDrawn="1"/>
        </p:nvSpPr>
        <p:spPr>
          <a:xfrm>
            <a:off x="128588" y="126000"/>
            <a:ext cx="11930062" cy="6595477"/>
          </a:xfrm>
          <a:prstGeom prst="roundRect">
            <a:avLst>
              <a:gd name="adj" fmla="val 4782"/>
            </a:avLst>
          </a:prstGeom>
          <a:solidFill>
            <a:schemeClr val="bg1"/>
          </a:solidFill>
          <a:ln>
            <a:noFill/>
            <a:round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6797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B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cross-x-red-square-delete-wrong-39414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ixabay.com/es/se%C3%B1al-de-advertencia-30915/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C4285FD-5347-47FD-BA5E-50B4876E4D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5000"/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2218" r="-1" b="3264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9A9287B-9845-497C-92DC-45DF53FCA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9532" y="2091263"/>
            <a:ext cx="8652938" cy="2461504"/>
          </a:xfrm>
        </p:spPr>
        <p:txBody>
          <a:bodyPr>
            <a:normAutofit/>
          </a:bodyPr>
          <a:lstStyle/>
          <a:p>
            <a:r>
              <a:rPr lang="es-BO" sz="5800" b="1" dirty="0"/>
              <a:t>Índice de Riesgo Municipal COVID-19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A34C80B1-601E-4350-8F25-1C2BD8315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9532" y="4623127"/>
            <a:ext cx="8655200" cy="457201"/>
          </a:xfrm>
        </p:spPr>
        <p:txBody>
          <a:bodyPr>
            <a:normAutofit/>
          </a:bodyPr>
          <a:lstStyle/>
          <a:p>
            <a:r>
              <a:rPr lang="es-BO" dirty="0" smtClean="0">
                <a:solidFill>
                  <a:schemeClr val="tx1"/>
                </a:solidFill>
              </a:rPr>
              <a:t>(Información analizada hasta la Semana Epidemiológica 23)</a:t>
            </a:r>
            <a:endParaRPr lang="es-BO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3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ANEXO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BO" b="1" dirty="0">
                <a:solidFill>
                  <a:schemeClr val="tx1"/>
                </a:solidFill>
              </a:rPr>
              <a:t>Municipios por categoría de </a:t>
            </a:r>
            <a:r>
              <a:rPr lang="es-BO" b="1" dirty="0" smtClean="0">
                <a:solidFill>
                  <a:schemeClr val="tx1"/>
                </a:solidFill>
              </a:rPr>
              <a:t>riesgo y departamento</a:t>
            </a:r>
            <a:endParaRPr lang="es-E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5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38606" y="150055"/>
            <a:ext cx="2362548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Chuquisaca</a:t>
            </a:r>
            <a:endParaRPr lang="es-ES" sz="3200" b="1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13480"/>
              </p:ext>
            </p:extLst>
          </p:nvPr>
        </p:nvGraphicFramePr>
        <p:xfrm>
          <a:off x="2635365" y="295050"/>
          <a:ext cx="7224432" cy="63088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57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11499">
                  <a:extLst>
                    <a:ext uri="{9D8B030D-6E8A-4147-A177-3AD203B41FA5}">
                      <a16:colId xmlns:a16="http://schemas.microsoft.com/office/drawing/2014/main" xmlns="" val="1992350727"/>
                    </a:ext>
                  </a:extLst>
                </a:gridCol>
                <a:gridCol w="2249572">
                  <a:extLst>
                    <a:ext uri="{9D8B030D-6E8A-4147-A177-3AD203B41FA5}">
                      <a16:colId xmlns:a16="http://schemas.microsoft.com/office/drawing/2014/main" xmlns="" val="2175199703"/>
                    </a:ext>
                  </a:extLst>
                </a:gridCol>
                <a:gridCol w="2077562">
                  <a:extLst>
                    <a:ext uri="{9D8B030D-6E8A-4147-A177-3AD203B41FA5}">
                      <a16:colId xmlns:a16="http://schemas.microsoft.com/office/drawing/2014/main" xmlns="" val="654171236"/>
                    </a:ext>
                  </a:extLst>
                </a:gridCol>
              </a:tblGrid>
              <a:tr h="287160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(5to Reporte)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3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(6to Reporte)</a:t>
                      </a:r>
                      <a:endParaRPr lang="es-BO" sz="13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8481230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Monteagudo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70810065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Sucre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1419461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Yamparaez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81639677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Serrano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982321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Poroma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1815954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Mojocoya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69107749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Alcalá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229922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4631708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9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 Carreras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18110437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Tarvita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29283599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Padilla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912505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12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Lucas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67324792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13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Tomina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3850826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Huacareta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93497725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15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Zudáñez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15291885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Incahuasi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5955081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17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Tarabuco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0218373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18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Icla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84102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19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Yotala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6147593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Sopachuy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14662568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Muyupampa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7710260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Abecia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65786282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Azurduy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77799847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Culpina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5439254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Camargo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100211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Villar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6764798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Presto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8870013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0" indent="268288" algn="l" fontAlgn="b"/>
                      <a:r>
                        <a:rPr lang="es-BO" sz="1300" b="0" i="0" u="none" strike="noStrike" kern="120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28</a:t>
                      </a:r>
                      <a:endParaRPr lang="es-BO" sz="1300" b="0" i="0" u="none" strike="noStrike" kern="1200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Macharetí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4870386"/>
                  </a:ext>
                </a:extLst>
              </a:tr>
              <a:tr h="204058">
                <a:tc>
                  <a:txBody>
                    <a:bodyPr/>
                    <a:lstStyle/>
                    <a:p>
                      <a:pPr marL="268288" indent="0" algn="l" fontAlgn="b"/>
                      <a:r>
                        <a:rPr lang="es-BO" sz="13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BO" sz="13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938" marR="2938" marT="293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Charcas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615544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824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80678" y="137987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La </a:t>
            </a:r>
            <a:r>
              <a:rPr lang="es-BO" sz="3200" b="1" dirty="0"/>
              <a:t>Paz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1521483"/>
              </p:ext>
            </p:extLst>
          </p:nvPr>
        </p:nvGraphicFramePr>
        <p:xfrm>
          <a:off x="249157" y="682378"/>
          <a:ext cx="5360335" cy="5916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8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732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68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0989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061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Viacha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Achacachi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Colquiri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Copacabana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Achocalla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Umala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Palos Blancos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Asunta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Pucarani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Mecapaca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Palca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Sica Sica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Patacamaya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de Tiquina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Caranavi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Huata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55126"/>
              </p:ext>
            </p:extLst>
          </p:nvPr>
        </p:nvGraphicFramePr>
        <p:xfrm>
          <a:off x="6218124" y="682378"/>
          <a:ext cx="5507972" cy="5916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805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59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769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7699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8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Guaqui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Huarina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Escoma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Acosta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Andrés de Machaca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Machaca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Callapa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Huatajata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Calacoto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Pérez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Chua Cocani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Caquiaviri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Ancoraimes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Comanche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Pto. Carabuco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Mocomoco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Jesús de Machaca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Combaya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Batallas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8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52052" y="230737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La </a:t>
            </a:r>
            <a:r>
              <a:rPr lang="es-BO" sz="3200" b="1" dirty="0"/>
              <a:t>Paz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28159"/>
              </p:ext>
            </p:extLst>
          </p:nvPr>
        </p:nvGraphicFramePr>
        <p:xfrm>
          <a:off x="253347" y="136607"/>
          <a:ext cx="5004453" cy="64680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8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98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20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3420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61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Papel Pampa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Corocoro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Tiahuanacu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Cuarahuara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Desaguadero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Chacarilla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Ayo Ayo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Sapahaqui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Charaña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Quime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Luribay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Inquisivi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Quiabaya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Calamarca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Nazacara de Pacajes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Ayata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Collana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Ichoca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5932682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Curva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0003384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3508835"/>
              </p:ext>
            </p:extLst>
          </p:nvPr>
        </p:nvGraphicFramePr>
        <p:xfrm>
          <a:off x="6317131" y="136608"/>
          <a:ext cx="5543176" cy="62069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098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6177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857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8579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03146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261" marR="6261" marT="6261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Charazani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Aucapata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Irupana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Cairoma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Coroico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Colquencha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Tito Yupanqui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Coripata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Yanacachi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Chulumani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Cajuata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Libertad Licoma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Catacora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Apolo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Guanay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Teoponte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Pelechuco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Tacacoma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Buenaventura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Waldo </a:t>
                      </a:r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Ballivián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Tipuani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Mapiri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23095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  <a:endParaRPr lang="es-ES" sz="14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2" marR="6352" marT="6352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Ixiamas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444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Cochabamba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220938"/>
              </p:ext>
            </p:extLst>
          </p:nvPr>
        </p:nvGraphicFramePr>
        <p:xfrm>
          <a:off x="6172931" y="643686"/>
          <a:ext cx="5522580" cy="5680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76">
                  <a:extLst>
                    <a:ext uri="{9D8B030D-6E8A-4147-A177-3AD203B41FA5}">
                      <a16:colId xmlns:a16="http://schemas.microsoft.com/office/drawing/2014/main" xmlns="" val="719488665"/>
                    </a:ext>
                  </a:extLst>
                </a:gridCol>
                <a:gridCol w="2159028">
                  <a:extLst>
                    <a:ext uri="{9D8B030D-6E8A-4147-A177-3AD203B41FA5}">
                      <a16:colId xmlns:a16="http://schemas.microsoft.com/office/drawing/2014/main" xmlns="" val="420971565"/>
                    </a:ext>
                  </a:extLst>
                </a:gridCol>
                <a:gridCol w="1324731">
                  <a:extLst>
                    <a:ext uri="{9D8B030D-6E8A-4147-A177-3AD203B41FA5}">
                      <a16:colId xmlns:a16="http://schemas.microsoft.com/office/drawing/2014/main" xmlns="" val="2106719583"/>
                    </a:ext>
                  </a:extLst>
                </a:gridCol>
                <a:gridCol w="1380645">
                  <a:extLst>
                    <a:ext uri="{9D8B030D-6E8A-4147-A177-3AD203B41FA5}">
                      <a16:colId xmlns:a16="http://schemas.microsoft.com/office/drawing/2014/main" xmlns="" val="100552896"/>
                    </a:ext>
                  </a:extLst>
                </a:gridCol>
              </a:tblGrid>
              <a:tr h="309763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BO" sz="1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11074089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Bolívar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36214803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Tacachi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2130425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Sacabamba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1887297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Tacopaya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515706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Independencia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1611810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Morochata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118210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Rivero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301665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Tapacarí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83878429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Pocona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14243458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Sicaya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8692683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Aiquile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47816579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Cuchumuela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11947690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Arbieto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7594361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Alalay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53887605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Tiraque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6493893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Arque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0601422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Pasorapa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21260856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Mizque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6762294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Totora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00172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Vila Vila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4150238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Cocapata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41774122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Pojo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1549197"/>
                  </a:ext>
                </a:extLst>
              </a:tr>
              <a:tr h="2282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26" marR="3526" marT="352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Omereque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181220"/>
                  </a:ext>
                </a:extLst>
              </a:tr>
            </a:tbl>
          </a:graphicData>
        </a:graphic>
      </p:graphicFrame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5484821"/>
              </p:ext>
            </p:extLst>
          </p:nvPr>
        </p:nvGraphicFramePr>
        <p:xfrm>
          <a:off x="347663" y="608875"/>
          <a:ext cx="4532584" cy="5916432"/>
        </p:xfrm>
        <a:graphic>
          <a:graphicData uri="http://schemas.openxmlformats.org/drawingml/2006/table">
            <a:tbl>
              <a:tblPr/>
              <a:tblGrid>
                <a:gridCol w="53880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830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1057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16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312" marR="3312" marT="3312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Ríos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Villarroel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Quillacollo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Shinahota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Sacaba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Capinota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Chimoré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Tiquipaya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Vinto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Sipesipe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Colcapirhua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Tolata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Colomi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Tunari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Cliza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Santivañez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Punata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Benito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Vacas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Arani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Toco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Anzaldo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</a:t>
                      </a:r>
                    </a:p>
                  </a:txBody>
                  <a:tcPr marL="3312" marR="3312" marT="3312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Tarata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54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109882" y="271078"/>
            <a:ext cx="2564958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Oruro</a:t>
            </a:r>
            <a:endParaRPr lang="es-ES" sz="3200" b="1" dirty="0"/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3345078"/>
              </p:ext>
            </p:extLst>
          </p:nvPr>
        </p:nvGraphicFramePr>
        <p:xfrm>
          <a:off x="301264" y="372455"/>
          <a:ext cx="5506056" cy="6190340"/>
        </p:xfrm>
        <a:graphic>
          <a:graphicData uri="http://schemas.openxmlformats.org/drawingml/2006/table">
            <a:tbl>
              <a:tblPr/>
              <a:tblGrid>
                <a:gridCol w="7211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614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6796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554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5451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3620" marR="3620" marT="3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Huanuni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Huayllamarca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Belén de Andamarca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Quillacas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Santiago de Andamarca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Corque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Poopó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Machacamarca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de Totora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Toledo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Pazña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Turco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Curahuara de Carangas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Choque Cota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Salinas de García Mendoza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Pampa Aullagas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Huari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u="none" strike="noStrike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Choro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5177884"/>
              </p:ext>
            </p:extLst>
          </p:nvPr>
        </p:nvGraphicFramePr>
        <p:xfrm>
          <a:off x="6761285" y="978859"/>
          <a:ext cx="4991702" cy="48194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64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11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6498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902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133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Municipio</a:t>
                      </a: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20" marR="3620" marT="362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Caracollo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Rivera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Soracachi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Challapata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Cruz de Machacamarca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Escara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Antequera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Huachacalla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Esmeralda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Sabaya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Coipasa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Chipaya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Carangas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Yunguyo de Litoral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92608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85" marR="5385" marT="538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Todos Santos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3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Potosí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6363697"/>
              </p:ext>
            </p:extLst>
          </p:nvPr>
        </p:nvGraphicFramePr>
        <p:xfrm>
          <a:off x="474782" y="190396"/>
          <a:ext cx="4863700" cy="591681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03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115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59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159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343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Llallagua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Uncía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Colcha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"K"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Villazón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Yocalla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Puna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Vitichi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Llica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Tahua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Arampampa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Pocoata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 de Quemes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Tomave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Toro Toro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Ravelo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Acasio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Urmiri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94" marR="3694" marT="3694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Betanzos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406333"/>
              </p:ext>
            </p:extLst>
          </p:nvPr>
        </p:nvGraphicFramePr>
        <p:xfrm>
          <a:off x="6746035" y="190396"/>
          <a:ext cx="5087376" cy="59177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19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158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9775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7184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52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Caiza "D"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Caripuyo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Tacobamba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Chayanta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Tupiza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S.P. De Buena Vista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Colquechaca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Tinguipaya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Cotagaita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Ocurí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Agustín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de Sacaca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Mojinete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 de Esmoruco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Ckochas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Pablo de Lipez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Uyuni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Chuquiuta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Atocha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590" marR="4590" marT="459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Porco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555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Tarija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1843950"/>
              </p:ext>
            </p:extLst>
          </p:nvPr>
        </p:nvGraphicFramePr>
        <p:xfrm>
          <a:off x="2331864" y="868367"/>
          <a:ext cx="7121419" cy="40129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49218">
                  <a:extLst>
                    <a:ext uri="{9D8B030D-6E8A-4147-A177-3AD203B41FA5}">
                      <a16:colId xmlns:a16="http://schemas.microsoft.com/office/drawing/2014/main" xmlns="" val="4172755340"/>
                    </a:ext>
                  </a:extLst>
                </a:gridCol>
                <a:gridCol w="2636141">
                  <a:extLst>
                    <a:ext uri="{9D8B030D-6E8A-4147-A177-3AD203B41FA5}">
                      <a16:colId xmlns:a16="http://schemas.microsoft.com/office/drawing/2014/main" xmlns="" val="3508167169"/>
                    </a:ext>
                  </a:extLst>
                </a:gridCol>
                <a:gridCol w="1755705">
                  <a:extLst>
                    <a:ext uri="{9D8B030D-6E8A-4147-A177-3AD203B41FA5}">
                      <a16:colId xmlns:a16="http://schemas.microsoft.com/office/drawing/2014/main" xmlns="" val="3770154938"/>
                    </a:ext>
                  </a:extLst>
                </a:gridCol>
                <a:gridCol w="1780355">
                  <a:extLst>
                    <a:ext uri="{9D8B030D-6E8A-4147-A177-3AD203B41FA5}">
                      <a16:colId xmlns:a16="http://schemas.microsoft.com/office/drawing/2014/main" xmlns="" val="1739594647"/>
                    </a:ext>
                  </a:extLst>
                </a:gridCol>
              </a:tblGrid>
              <a:tr h="493740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6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5192415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Yacuiba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6307736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Caraparí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98663961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Villamontes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2621739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639827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Yunchará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6756507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San Lorenzo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3748356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Puente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66845284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Padcaya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1029816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Ríos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00477593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Uriondo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3816948"/>
                  </a:ext>
                </a:extLst>
              </a:tr>
              <a:tr h="319925"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6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Bermejo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80346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886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26377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Santa </a:t>
            </a:r>
            <a:r>
              <a:rPr lang="es-BO" sz="3200" b="1" dirty="0"/>
              <a:t>Cruz</a:t>
            </a:r>
            <a:endParaRPr lang="es-ES" sz="3200" b="1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34713"/>
              </p:ext>
            </p:extLst>
          </p:nvPr>
        </p:nvGraphicFramePr>
        <p:xfrm>
          <a:off x="263772" y="688435"/>
          <a:ext cx="5134505" cy="59167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841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31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362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362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67764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Ignacio de Velasco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Colpa Belgica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 de Lomerío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Moro Moro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Juan de Yapacaní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Portachuelo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Montero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 de la Sierra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José de Chiquitos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Porongo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Yapacaní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Fernández Alonso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Carlos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Samaipata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Torno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Guardia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Cotoca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Warnes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Cuatro Cañadas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98417"/>
              </p:ext>
            </p:extLst>
          </p:nvPr>
        </p:nvGraphicFramePr>
        <p:xfrm>
          <a:off x="6761037" y="688435"/>
          <a:ext cx="5067472" cy="5917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37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5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1126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668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1962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Nº</a:t>
                      </a: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Municipio</a:t>
                      </a: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32" marR="3632" marT="3632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marL="0" algn="ctr" defTabSz="914400" rtl="0" eaLnBrk="1" fontAlgn="b" latinLnBrk="0" hangingPunct="1"/>
                      <a:r>
                        <a:rPr lang="es-ES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Camiri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Ascensión de Guarayos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Julián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Pailón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Suarez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Mineros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Pampa Grande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Gral. Saavedra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Vallegrande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Buena Vista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 del Sara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Concepción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Lagunillas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Roboré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Okinawa Uno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Trigal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Quirusillas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200" marR="4200" marT="420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Pucara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72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453282" y="190396"/>
            <a:ext cx="22422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Santa </a:t>
            </a:r>
            <a:r>
              <a:rPr lang="es-BO" sz="3200" b="1" dirty="0"/>
              <a:t>Cruz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4028131"/>
              </p:ext>
            </p:extLst>
          </p:nvPr>
        </p:nvGraphicFramePr>
        <p:xfrm>
          <a:off x="1532961" y="190400"/>
          <a:ext cx="7920320" cy="55546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2785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23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800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8008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29896"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E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Postrer Valle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Matías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Cuevo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Comarapa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Miguel de Velasco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Gutiérrez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Boyuibe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Saipina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Carmen Rivero Torrez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Urubichá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Charagua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Quijarro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Rafael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55</a:t>
                      </a:r>
                      <a:endParaRPr lang="es-ES" sz="1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Javier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algn="l" rtl="0" fontAlgn="b"/>
                      <a:r>
                        <a:rPr lang="es-E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276" marR="7276" marT="7276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 Puente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4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5C259F2-82D2-4F28-BB65-4BDA94DA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47042"/>
            <a:ext cx="11076206" cy="44163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s-ES" b="1" dirty="0"/>
              <a:t>Antecedentes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327214" y="1226650"/>
            <a:ext cx="4137210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¿Qué es el Índice de Riesgo Municipal COVID-19?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6257365" y="1023206"/>
            <a:ext cx="5670176" cy="857635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 un indicador que permite clasificar a los municipios según el nivel de riesgo establecido en el Decreto Supremo Nº 4229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327214" y="2475526"/>
            <a:ext cx="4137210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¿Cuántos municipios se contemplan?</a:t>
            </a:r>
          </a:p>
        </p:txBody>
      </p:sp>
      <p:sp>
        <p:nvSpPr>
          <p:cNvPr id="10" name="Rectángulo redondeado 9"/>
          <p:cNvSpPr/>
          <p:nvPr/>
        </p:nvSpPr>
        <p:spPr>
          <a:xfrm>
            <a:off x="6257365" y="2452952"/>
            <a:ext cx="5670176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Los 339 municipios del país</a:t>
            </a:r>
          </a:p>
        </p:txBody>
      </p:sp>
      <p:sp>
        <p:nvSpPr>
          <p:cNvPr id="11" name="Rectángulo redondeado 10"/>
          <p:cNvSpPr/>
          <p:nvPr/>
        </p:nvSpPr>
        <p:spPr>
          <a:xfrm>
            <a:off x="327214" y="3587264"/>
            <a:ext cx="4137210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¿Entre qué valores está el Índice?</a:t>
            </a:r>
          </a:p>
        </p:txBody>
      </p:sp>
      <p:sp>
        <p:nvSpPr>
          <p:cNvPr id="12" name="Rectángulo redondeado 11"/>
          <p:cNvSpPr/>
          <p:nvPr/>
        </p:nvSpPr>
        <p:spPr>
          <a:xfrm>
            <a:off x="6257365" y="3527408"/>
            <a:ext cx="5670176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Entre 0 y 1</a:t>
            </a:r>
          </a:p>
        </p:txBody>
      </p:sp>
      <p:sp>
        <p:nvSpPr>
          <p:cNvPr id="13" name="Rectángulo redondeado 12"/>
          <p:cNvSpPr/>
          <p:nvPr/>
        </p:nvSpPr>
        <p:spPr>
          <a:xfrm>
            <a:off x="327214" y="4748194"/>
            <a:ext cx="2859739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¿Cómo se lee el Índice?</a:t>
            </a:r>
          </a:p>
        </p:txBody>
      </p:sp>
      <p:sp>
        <p:nvSpPr>
          <p:cNvPr id="5" name="Flecha derecha 4"/>
          <p:cNvSpPr/>
          <p:nvPr/>
        </p:nvSpPr>
        <p:spPr>
          <a:xfrm rot="10800000">
            <a:off x="4003888" y="5380958"/>
            <a:ext cx="981635" cy="496214"/>
          </a:xfrm>
          <a:prstGeom prst="rightArrow">
            <a:avLst/>
          </a:prstGeom>
          <a:solidFill>
            <a:srgbClr val="E60000"/>
          </a:solidFill>
          <a:ln>
            <a:solidFill>
              <a:srgbClr val="E6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Conector recto 13"/>
          <p:cNvCxnSpPr/>
          <p:nvPr/>
        </p:nvCxnSpPr>
        <p:spPr>
          <a:xfrm>
            <a:off x="3697941" y="5089821"/>
            <a:ext cx="7194177" cy="0"/>
          </a:xfrm>
          <a:prstGeom prst="line">
            <a:avLst/>
          </a:prstGeom>
          <a:ln w="508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adroTexto 14"/>
          <p:cNvSpPr txBox="1"/>
          <p:nvPr/>
        </p:nvSpPr>
        <p:spPr>
          <a:xfrm>
            <a:off x="3500875" y="5389734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cxnSp>
        <p:nvCxnSpPr>
          <p:cNvPr id="17" name="Conector recto 16"/>
          <p:cNvCxnSpPr/>
          <p:nvPr/>
        </p:nvCxnSpPr>
        <p:spPr>
          <a:xfrm>
            <a:off x="3693396" y="4748194"/>
            <a:ext cx="0" cy="6327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0892118" y="4762224"/>
            <a:ext cx="0" cy="63276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/>
          <p:cNvSpPr txBox="1"/>
          <p:nvPr/>
        </p:nvSpPr>
        <p:spPr>
          <a:xfrm>
            <a:off x="10741275" y="542402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Flecha derecha 22"/>
          <p:cNvSpPr/>
          <p:nvPr/>
        </p:nvSpPr>
        <p:spPr>
          <a:xfrm>
            <a:off x="9750834" y="5368032"/>
            <a:ext cx="981635" cy="496214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lecha derecha 26"/>
          <p:cNvSpPr/>
          <p:nvPr/>
        </p:nvSpPr>
        <p:spPr>
          <a:xfrm>
            <a:off x="4985523" y="1262743"/>
            <a:ext cx="660534" cy="42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Flecha derecha 27"/>
          <p:cNvSpPr/>
          <p:nvPr/>
        </p:nvSpPr>
        <p:spPr>
          <a:xfrm>
            <a:off x="4985523" y="2517792"/>
            <a:ext cx="660534" cy="42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Flecha derecha 28"/>
          <p:cNvSpPr/>
          <p:nvPr/>
        </p:nvSpPr>
        <p:spPr>
          <a:xfrm>
            <a:off x="4985523" y="3654694"/>
            <a:ext cx="660534" cy="420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DEF81A9-D908-42AE-9321-4A0A9041931C}"/>
              </a:ext>
            </a:extLst>
          </p:cNvPr>
          <p:cNvSpPr txBox="1"/>
          <p:nvPr/>
        </p:nvSpPr>
        <p:spPr>
          <a:xfrm>
            <a:off x="3186953" y="6015947"/>
            <a:ext cx="29606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FF0000"/>
                </a:solidFill>
              </a:rPr>
              <a:t>Índice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tiende</a:t>
            </a:r>
            <a:r>
              <a:rPr lang="en-US" sz="2000" dirty="0">
                <a:solidFill>
                  <a:srgbClr val="FF0000"/>
                </a:solidFill>
              </a:rPr>
              <a:t> a cero  </a:t>
            </a:r>
            <a:r>
              <a:rPr lang="en-US" sz="2000" dirty="0" err="1">
                <a:solidFill>
                  <a:srgbClr val="FF0000"/>
                </a:solidFill>
              </a:rPr>
              <a:t>entonces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s-ES" sz="2000" b="1" dirty="0">
                <a:solidFill>
                  <a:srgbClr val="E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riesgo</a:t>
            </a:r>
          </a:p>
          <a:p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5BDE0D5-5885-41F0-879C-0FC8462FFDC2}"/>
              </a:ext>
            </a:extLst>
          </p:cNvPr>
          <p:cNvSpPr txBox="1"/>
          <p:nvPr/>
        </p:nvSpPr>
        <p:spPr>
          <a:xfrm>
            <a:off x="8099931" y="6042133"/>
            <a:ext cx="29606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Índice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tiende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 uno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</a:rPr>
              <a:t>entonces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Menor riesgo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Beni</a:t>
            </a:r>
            <a:endParaRPr lang="es-ES" sz="3200" b="1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318513"/>
              </p:ext>
            </p:extLst>
          </p:nvPr>
        </p:nvGraphicFramePr>
        <p:xfrm>
          <a:off x="1855693" y="793377"/>
          <a:ext cx="7960660" cy="56776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0165">
                  <a:extLst>
                    <a:ext uri="{9D8B030D-6E8A-4147-A177-3AD203B41FA5}">
                      <a16:colId xmlns:a16="http://schemas.microsoft.com/office/drawing/2014/main" xmlns="" val="3679460557"/>
                    </a:ext>
                  </a:extLst>
                </a:gridCol>
                <a:gridCol w="2146100">
                  <a:extLst>
                    <a:ext uri="{9D8B030D-6E8A-4147-A177-3AD203B41FA5}">
                      <a16:colId xmlns:a16="http://schemas.microsoft.com/office/drawing/2014/main" xmlns="" val="3212170961"/>
                    </a:ext>
                  </a:extLst>
                </a:gridCol>
                <a:gridCol w="1834230">
                  <a:extLst>
                    <a:ext uri="{9D8B030D-6E8A-4147-A177-3AD203B41FA5}">
                      <a16:colId xmlns:a16="http://schemas.microsoft.com/office/drawing/2014/main" xmlns="" val="389357299"/>
                    </a:ext>
                  </a:extLst>
                </a:gridCol>
                <a:gridCol w="1990165">
                  <a:extLst>
                    <a:ext uri="{9D8B030D-6E8A-4147-A177-3AD203B41FA5}">
                      <a16:colId xmlns:a16="http://schemas.microsoft.com/office/drawing/2014/main" xmlns="" val="3077869664"/>
                    </a:ext>
                  </a:extLst>
                </a:gridCol>
              </a:tblGrid>
              <a:tr h="239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6192822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8798619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Trinidad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4673378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Joaquín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36999023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Riberalta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0434985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4866147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Ana de Yacuma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9883904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Guayaramerín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98388308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Ignacio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6260211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Loreto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3267822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Magdalena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7908009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Huacaraje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927602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Reyes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163343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Javier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1150555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Siles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5737826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Baures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4387022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8210010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Borja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345339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Rurrenabaque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721181"/>
                  </a:ext>
                </a:extLst>
              </a:tr>
              <a:tr h="2761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Exaltación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53331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44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74782" y="190396"/>
            <a:ext cx="11220729" cy="504196"/>
          </a:xfrm>
        </p:spPr>
        <p:txBody>
          <a:bodyPr>
            <a:normAutofit fontScale="90000"/>
          </a:bodyPr>
          <a:lstStyle/>
          <a:p>
            <a:pPr algn="ctr"/>
            <a:r>
              <a:rPr lang="es-BO" sz="3200" b="1" dirty="0" smtClean="0"/>
              <a:t>Pando</a:t>
            </a:r>
            <a:endParaRPr lang="es-ES" sz="32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836321"/>
              </p:ext>
            </p:extLst>
          </p:nvPr>
        </p:nvGraphicFramePr>
        <p:xfrm>
          <a:off x="2366681" y="920752"/>
          <a:ext cx="7355542" cy="4969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1978">
                  <a:extLst>
                    <a:ext uri="{9D8B030D-6E8A-4147-A177-3AD203B41FA5}">
                      <a16:colId xmlns:a16="http://schemas.microsoft.com/office/drawing/2014/main" xmlns="" val="3043477486"/>
                    </a:ext>
                  </a:extLst>
                </a:gridCol>
                <a:gridCol w="2730787">
                  <a:extLst>
                    <a:ext uri="{9D8B030D-6E8A-4147-A177-3AD203B41FA5}">
                      <a16:colId xmlns:a16="http://schemas.microsoft.com/office/drawing/2014/main" xmlns="" val="1107172822"/>
                    </a:ext>
                  </a:extLst>
                </a:gridCol>
                <a:gridCol w="1763891">
                  <a:extLst>
                    <a:ext uri="{9D8B030D-6E8A-4147-A177-3AD203B41FA5}">
                      <a16:colId xmlns:a16="http://schemas.microsoft.com/office/drawing/2014/main" xmlns="" val="361446909"/>
                    </a:ext>
                  </a:extLst>
                </a:gridCol>
                <a:gridCol w="1838886">
                  <a:extLst>
                    <a:ext uri="{9D8B030D-6E8A-4147-A177-3AD203B41FA5}">
                      <a16:colId xmlns:a16="http://schemas.microsoft.com/office/drawing/2014/main" xmlns="" val="2961562504"/>
                    </a:ext>
                  </a:extLst>
                </a:gridCol>
              </a:tblGrid>
              <a:tr h="50299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Nº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</a:t>
                      </a:r>
                    </a:p>
                    <a:p>
                      <a:pPr algn="ctr" rtl="0" fontAlgn="b"/>
                      <a:r>
                        <a:rPr lang="es-ES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80009227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Cobija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89172836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Filadelfia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79033800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Bolpebra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9802883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Nueva Esperanza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05931834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Porvenir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25314592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Bella Flor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9091485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Gonzales Moreno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3351641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Puerto Rico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9427501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Nueva (Loma Alta)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22095239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Santos Mercado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66069831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Ingavi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0858959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Lorenzo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2738142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Rosa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1834143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Sena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94153793"/>
                  </a:ext>
                </a:extLst>
              </a:tr>
              <a:tr h="2977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Pedro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8673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661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¿Cómo está compuesto el Índice?</a:t>
            </a:r>
          </a:p>
        </p:txBody>
      </p:sp>
      <p:sp>
        <p:nvSpPr>
          <p:cNvPr id="4" name="Rectángulo redondeado 3"/>
          <p:cNvSpPr/>
          <p:nvPr/>
        </p:nvSpPr>
        <p:spPr>
          <a:xfrm>
            <a:off x="154362" y="2388446"/>
            <a:ext cx="4308104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Está compuesto de 2 Dimensiones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de flecha 5"/>
          <p:cNvCxnSpPr>
            <a:cxnSpLocks/>
            <a:stCxn id="4" idx="3"/>
            <a:endCxn id="7" idx="1"/>
          </p:cNvCxnSpPr>
          <p:nvPr/>
        </p:nvCxnSpPr>
        <p:spPr>
          <a:xfrm flipV="1">
            <a:off x="4462466" y="2258004"/>
            <a:ext cx="777192" cy="393413"/>
          </a:xfrm>
          <a:prstGeom prst="straightConnector1">
            <a:avLst/>
          </a:prstGeom>
          <a:ln w="25400">
            <a:solidFill>
              <a:srgbClr val="E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ángulo redondeado 6"/>
          <p:cNvSpPr/>
          <p:nvPr/>
        </p:nvSpPr>
        <p:spPr>
          <a:xfrm>
            <a:off x="5239658" y="1995033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epidemiológica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5239658" y="2839029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poblacional</a:t>
            </a:r>
          </a:p>
        </p:txBody>
      </p:sp>
      <p:cxnSp>
        <p:nvCxnSpPr>
          <p:cNvPr id="10" name="Conector recto de flecha 9"/>
          <p:cNvCxnSpPr>
            <a:cxnSpLocks/>
            <a:stCxn id="4" idx="3"/>
            <a:endCxn id="8" idx="1"/>
          </p:cNvCxnSpPr>
          <p:nvPr/>
        </p:nvCxnSpPr>
        <p:spPr>
          <a:xfrm>
            <a:off x="4462466" y="2651417"/>
            <a:ext cx="777192" cy="450583"/>
          </a:xfrm>
          <a:prstGeom prst="straightConnector1">
            <a:avLst/>
          </a:prstGeom>
          <a:ln w="25400">
            <a:solidFill>
              <a:srgbClr val="E6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redondeado 13"/>
          <p:cNvSpPr/>
          <p:nvPr/>
        </p:nvSpPr>
        <p:spPr>
          <a:xfrm>
            <a:off x="8766629" y="1995033"/>
            <a:ext cx="1146628" cy="5259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80%</a:t>
            </a:r>
          </a:p>
        </p:txBody>
      </p:sp>
      <p:sp>
        <p:nvSpPr>
          <p:cNvPr id="15" name="Rectángulo redondeado 14"/>
          <p:cNvSpPr/>
          <p:nvPr/>
        </p:nvSpPr>
        <p:spPr>
          <a:xfrm>
            <a:off x="8766628" y="2825319"/>
            <a:ext cx="1146628" cy="525941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8659981" y="1416027"/>
            <a:ext cx="1582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latin typeface="Arial" panose="020B0604020202020204" pitchFamily="34" charset="0"/>
                <a:cs typeface="Arial" panose="020B0604020202020204" pitchFamily="34" charset="0"/>
              </a:rPr>
              <a:t>Ponderación</a:t>
            </a:r>
          </a:p>
        </p:txBody>
      </p:sp>
      <p:sp>
        <p:nvSpPr>
          <p:cNvPr id="19" name="Rectángulo redondeado 18"/>
          <p:cNvSpPr/>
          <p:nvPr/>
        </p:nvSpPr>
        <p:spPr>
          <a:xfrm>
            <a:off x="965201" y="3976238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epidemiológica</a:t>
            </a:r>
          </a:p>
        </p:txBody>
      </p:sp>
      <p:sp>
        <p:nvSpPr>
          <p:cNvPr id="20" name="Rectángulo redondeado 19"/>
          <p:cNvSpPr/>
          <p:nvPr/>
        </p:nvSpPr>
        <p:spPr>
          <a:xfrm>
            <a:off x="4296228" y="3769661"/>
            <a:ext cx="7286171" cy="83137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</a:t>
            </a:r>
            <a:r>
              <a:rPr lang="es-BO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impacta la enfermedad en la población y en el transcurso del tiempo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965201" y="5043038"/>
            <a:ext cx="2902858" cy="525941"/>
          </a:xfrm>
          <a:prstGeom prst="roundRect">
            <a:avLst>
              <a:gd name="adj" fmla="val 5088"/>
            </a:avLst>
          </a:prstGeom>
          <a:noFill/>
          <a:ln w="28575">
            <a:solidFill>
              <a:srgbClr val="76C2A5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Dimensión poblacional</a:t>
            </a:r>
          </a:p>
        </p:txBody>
      </p:sp>
      <p:sp>
        <p:nvSpPr>
          <p:cNvPr id="22" name="Rectángulo redondeado 21"/>
          <p:cNvSpPr/>
          <p:nvPr/>
        </p:nvSpPr>
        <p:spPr>
          <a:xfrm>
            <a:off x="4296229" y="4900488"/>
            <a:ext cx="7286170" cy="831372"/>
          </a:xfrm>
          <a:prstGeom prst="round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esta enfermedad se distribuye o afecta a los diferentes grupos poblacionales</a:t>
            </a:r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Flecha derecha 22"/>
          <p:cNvSpPr/>
          <p:nvPr/>
        </p:nvSpPr>
        <p:spPr>
          <a:xfrm>
            <a:off x="3976914" y="4032631"/>
            <a:ext cx="319315" cy="4695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lecha derecha 23"/>
          <p:cNvSpPr/>
          <p:nvPr/>
        </p:nvSpPr>
        <p:spPr>
          <a:xfrm>
            <a:off x="3937001" y="5081400"/>
            <a:ext cx="319315" cy="4695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510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0485" y="136500"/>
            <a:ext cx="11478357" cy="881814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/>
              <a:t>Número de municipios por departamento, según categoría de </a:t>
            </a:r>
            <a:r>
              <a:rPr lang="es-ES" sz="3200" b="1" dirty="0" smtClean="0"/>
              <a:t>riesgo </a:t>
            </a:r>
            <a:br>
              <a:rPr lang="es-ES" sz="3200" b="1" dirty="0" smtClean="0"/>
            </a:br>
            <a:r>
              <a:rPr lang="pt-BR" sz="3200" b="1" dirty="0" smtClean="0"/>
              <a:t>(5to </a:t>
            </a:r>
            <a:r>
              <a:rPr lang="pt-BR" sz="3200" b="1" dirty="0"/>
              <a:t>Reporte vs. 6</a:t>
            </a:r>
            <a:r>
              <a:rPr lang="pt-BR" sz="3200" b="1" dirty="0" smtClean="0"/>
              <a:t>to </a:t>
            </a:r>
            <a:r>
              <a:rPr lang="pt-BR" sz="3200" b="1" dirty="0"/>
              <a:t>Reporte)</a:t>
            </a:r>
            <a:endParaRPr lang="es-ES" sz="3200" b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9520895"/>
              </p:ext>
            </p:extLst>
          </p:nvPr>
        </p:nvGraphicFramePr>
        <p:xfrm>
          <a:off x="6191826" y="1688119"/>
          <a:ext cx="5647016" cy="4087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178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498372" y="5993591"/>
            <a:ext cx="114953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Según el 6to Reporte, hay 68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municipios con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Alto, 178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municipios con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Medio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y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93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municipios con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Riesgo Moderado.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005626"/>
              </p:ext>
            </p:extLst>
          </p:nvPr>
        </p:nvGraphicFramePr>
        <p:xfrm>
          <a:off x="233728" y="1688119"/>
          <a:ext cx="5647016" cy="40873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236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78971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E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0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  <a:endParaRPr lang="es-E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l" fontAlgn="b"/>
                      <a:r>
                        <a:rPr lang="es-ES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s-ES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167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sp>
        <p:nvSpPr>
          <p:cNvPr id="7" name="Rectángulo redondeado 6"/>
          <p:cNvSpPr/>
          <p:nvPr/>
        </p:nvSpPr>
        <p:spPr>
          <a:xfrm>
            <a:off x="2022851" y="1138604"/>
            <a:ext cx="1863349" cy="429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REPORTE 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7688033" y="1141532"/>
            <a:ext cx="1863349" cy="42922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REPORTE 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93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4164" y="190395"/>
            <a:ext cx="10515600" cy="913039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000" b="1" dirty="0"/>
              <a:t>Mapa de municipios según categoría de </a:t>
            </a:r>
            <a:r>
              <a:rPr lang="es-ES" sz="4000" b="1" dirty="0" smtClean="0"/>
              <a:t>riesgo</a:t>
            </a:r>
            <a:br>
              <a:rPr lang="es-ES" sz="4000" b="1" dirty="0" smtClean="0"/>
            </a:br>
            <a:r>
              <a:rPr lang="es-ES" sz="4000" b="1" dirty="0" smtClean="0"/>
              <a:t>(5to </a:t>
            </a:r>
            <a:r>
              <a:rPr lang="es-BO" sz="4000" b="1" dirty="0" smtClean="0"/>
              <a:t>Reporte vs. 6to Reporte</a:t>
            </a:r>
            <a:r>
              <a:rPr lang="es-ES" sz="4000" b="1" dirty="0" smtClean="0"/>
              <a:t>)</a:t>
            </a:r>
            <a:endParaRPr lang="es-ES" sz="4000" b="1" dirty="0"/>
          </a:p>
        </p:txBody>
      </p:sp>
      <p:sp>
        <p:nvSpPr>
          <p:cNvPr id="6" name="Rectángulo redondeado 5"/>
          <p:cNvSpPr/>
          <p:nvPr/>
        </p:nvSpPr>
        <p:spPr>
          <a:xfrm>
            <a:off x="1807439" y="6084280"/>
            <a:ext cx="1863349" cy="5259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REPORTE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7472621" y="6087208"/>
            <a:ext cx="1863349" cy="52594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 w="254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6to REPORTE </a:t>
            </a:r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5" t="14580" r="28971" b="13895"/>
          <a:stretch/>
        </p:blipFill>
        <p:spPr>
          <a:xfrm>
            <a:off x="657011" y="1103434"/>
            <a:ext cx="5537675" cy="490528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3" t="15077" r="29941" b="14517"/>
          <a:stretch/>
        </p:blipFill>
        <p:spPr>
          <a:xfrm>
            <a:off x="6340980" y="1181133"/>
            <a:ext cx="5435126" cy="482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5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381" y="305147"/>
            <a:ext cx="10515600" cy="1180753"/>
          </a:xfrm>
        </p:spPr>
        <p:txBody>
          <a:bodyPr>
            <a:normAutofit fontScale="90000"/>
          </a:bodyPr>
          <a:lstStyle/>
          <a:p>
            <a:r>
              <a:rPr lang="es-ES" b="1" dirty="0" smtClean="0"/>
              <a:t>¿Cuántos municipios cambiaron de </a:t>
            </a:r>
            <a:r>
              <a:rPr lang="es-BO" b="1" dirty="0" smtClean="0"/>
              <a:t>categoría de riesgo?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266843" y="2770868"/>
            <a:ext cx="4414715" cy="1464231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el 6to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47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municipios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cambiaron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categor</a:t>
            </a:r>
            <a:r>
              <a:rPr lang="es-BO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ía</a:t>
            </a:r>
            <a:r>
              <a:rPr lang="es-B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de riesgo y 292 municipios no registraron cambio.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2366044"/>
              </p:ext>
            </p:extLst>
          </p:nvPr>
        </p:nvGraphicFramePr>
        <p:xfrm>
          <a:off x="881115" y="1841824"/>
          <a:ext cx="5796085" cy="3322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77446">
                  <a:extLst>
                    <a:ext uri="{9D8B030D-6E8A-4147-A177-3AD203B41FA5}">
                      <a16:colId xmlns:a16="http://schemas.microsoft.com/office/drawing/2014/main" xmlns="" val="974020735"/>
                    </a:ext>
                  </a:extLst>
                </a:gridCol>
                <a:gridCol w="470388">
                  <a:extLst>
                    <a:ext uri="{9D8B030D-6E8A-4147-A177-3AD203B41FA5}">
                      <a16:colId xmlns:a16="http://schemas.microsoft.com/office/drawing/2014/main" xmlns="" val="3574924280"/>
                    </a:ext>
                  </a:extLst>
                </a:gridCol>
                <a:gridCol w="1814795">
                  <a:extLst>
                    <a:ext uri="{9D8B030D-6E8A-4147-A177-3AD203B41FA5}">
                      <a16:colId xmlns:a16="http://schemas.microsoft.com/office/drawing/2014/main" xmlns="" val="872202456"/>
                    </a:ext>
                  </a:extLst>
                </a:gridCol>
                <a:gridCol w="1833456">
                  <a:extLst>
                    <a:ext uri="{9D8B030D-6E8A-4147-A177-3AD203B41FA5}">
                      <a16:colId xmlns:a16="http://schemas.microsoft.com/office/drawing/2014/main" xmlns="" val="3262215263"/>
                    </a:ext>
                  </a:extLst>
                </a:gridCol>
              </a:tblGrid>
              <a:tr h="182880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Cambio de categoría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Número de municipios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34806629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20980391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330786845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28983281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27044648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68786558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BO" sz="2400" b="1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836340393"/>
                  </a:ext>
                </a:extLst>
              </a:tr>
              <a:tr h="182880">
                <a:tc gridSpan="3">
                  <a:txBody>
                    <a:bodyPr/>
                    <a:lstStyle/>
                    <a:p>
                      <a:pPr algn="l" fontAlgn="b"/>
                      <a:r>
                        <a:rPr lang="es-BO" sz="24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cambiaron de categoría</a:t>
                      </a:r>
                      <a:endParaRPr lang="es-BO" sz="24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24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292</a:t>
                      </a:r>
                      <a:endParaRPr lang="es-BO" sz="24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extLst>
                  <a:ext uri="{0D108BD9-81ED-4DB2-BD59-A6C34878D82A}">
                    <a16:rowId xmlns:a16="http://schemas.microsoft.com/office/drawing/2014/main" xmlns="" val="27161577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909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7760293" y="2080957"/>
            <a:ext cx="4133361" cy="2826306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municipios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dejaron la </a:t>
            </a:r>
            <a:r>
              <a:rPr lang="es-B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categoría de Riesgo Medio y pasaron a Riesgo Alto.</a:t>
            </a:r>
          </a:p>
          <a:p>
            <a:pPr algn="just"/>
            <a:endParaRPr lang="es-B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Son municipios en los que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incidencia de casos COVID-19, el ritmo de la propagación y/o la letalidad aumentaron</a:t>
            </a:r>
            <a:r>
              <a:rPr lang="es-B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02268"/>
              </p:ext>
            </p:extLst>
          </p:nvPr>
        </p:nvGraphicFramePr>
        <p:xfrm>
          <a:off x="571274" y="1465285"/>
          <a:ext cx="6852961" cy="40576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5693">
                  <a:extLst>
                    <a:ext uri="{9D8B030D-6E8A-4147-A177-3AD203B41FA5}">
                      <a16:colId xmlns:a16="http://schemas.microsoft.com/office/drawing/2014/main" xmlns="" val="3165123754"/>
                    </a:ext>
                  </a:extLst>
                </a:gridCol>
                <a:gridCol w="2315382">
                  <a:extLst>
                    <a:ext uri="{9D8B030D-6E8A-4147-A177-3AD203B41FA5}">
                      <a16:colId xmlns:a16="http://schemas.microsoft.com/office/drawing/2014/main" xmlns="" val="2256354115"/>
                    </a:ext>
                  </a:extLst>
                </a:gridCol>
                <a:gridCol w="1517289">
                  <a:extLst>
                    <a:ext uri="{9D8B030D-6E8A-4147-A177-3AD203B41FA5}">
                      <a16:colId xmlns:a16="http://schemas.microsoft.com/office/drawing/2014/main" xmlns="" val="2393152113"/>
                    </a:ext>
                  </a:extLst>
                </a:gridCol>
                <a:gridCol w="1584597">
                  <a:extLst>
                    <a:ext uri="{9D8B030D-6E8A-4147-A177-3AD203B41FA5}">
                      <a16:colId xmlns:a16="http://schemas.microsoft.com/office/drawing/2014/main" xmlns="" val="33096091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3217687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Chuquisaca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Monteagudo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1804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Achacachi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120206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Colquiri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869646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Copacabana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73601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Capinota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080517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Tolata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941363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Villa Tunari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4922927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502806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Llallagua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38863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Caraparí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3158679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Ignacio de Velasco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93038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Juan de Yapacaní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368131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Antonio de Lomerío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307333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Andrés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1378366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428846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66564110"/>
                  </a:ext>
                </a:extLst>
              </a:tr>
            </a:tbl>
          </a:graphicData>
        </a:graphic>
      </p:graphicFrame>
      <p:sp>
        <p:nvSpPr>
          <p:cNvPr id="10" name="Título 1"/>
          <p:cNvSpPr txBox="1">
            <a:spLocks/>
          </p:cNvSpPr>
          <p:nvPr/>
        </p:nvSpPr>
        <p:spPr>
          <a:xfrm>
            <a:off x="235215" y="286970"/>
            <a:ext cx="7925777" cy="47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600" b="1" dirty="0"/>
              <a:t>Cambiaron de Riesgo </a:t>
            </a:r>
            <a:r>
              <a:rPr lang="es-ES" sz="3600" b="1" dirty="0" smtClean="0"/>
              <a:t>Medio </a:t>
            </a:r>
            <a:r>
              <a:rPr lang="es-ES" sz="3600" b="1" dirty="0"/>
              <a:t>a Riesgo Alto</a:t>
            </a:r>
          </a:p>
        </p:txBody>
      </p:sp>
    </p:spTree>
    <p:extLst>
      <p:ext uri="{BB962C8B-B14F-4D97-AF65-F5344CB8AC3E}">
        <p14:creationId xmlns:p14="http://schemas.microsoft.com/office/powerpoint/2010/main" val="146274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8069" y="2294229"/>
            <a:ext cx="10515600" cy="441535"/>
          </a:xfrm>
        </p:spPr>
        <p:txBody>
          <a:bodyPr>
            <a:noAutofit/>
          </a:bodyPr>
          <a:lstStyle/>
          <a:p>
            <a:r>
              <a:rPr lang="es-ES" sz="3200" b="1" dirty="0" smtClean="0"/>
              <a:t>Cambiaron de Riesgo Alto a Riesgo Medio</a:t>
            </a:r>
            <a:endParaRPr lang="es-ES" sz="320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8118263" y="3048592"/>
            <a:ext cx="3514970" cy="2553891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En general, estos municipios presentaron mejoras importantes en reducir o mantener la propagación del virus, lo que los hace menos riesgosos en comparación a los municipios identificados con Riesgo Alto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78069" y="6075490"/>
            <a:ext cx="11632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BO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Nota: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16 municipios cambiaron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 categoría Riesgo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Moderado a Riesgo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Medio (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Poroma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Tarvita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Zudáñez,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Mojocoya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Padilla,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Tomina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Villa Alcalá,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Huacareta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Yamparaez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San Lucas,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Incahuasi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Villa Serrano, Las Carreras, </a:t>
            </a:r>
            <a:r>
              <a:rPr lang="es-ES" sz="1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Huacaya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Colcha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"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K“ y Filadelfia), </a:t>
            </a:r>
            <a:r>
              <a:rPr lang="es-ES" sz="1200" i="1" dirty="0">
                <a:latin typeface="Arial" panose="020B0604020202020204" pitchFamily="34" charset="0"/>
                <a:cs typeface="Arial" panose="020B0604020202020204" pitchFamily="34" charset="0"/>
              </a:rPr>
              <a:t>debido </a:t>
            </a:r>
            <a:r>
              <a:rPr lang="es-E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 la presencia de casos COVID-19; No obstante, las tasas de incidencia y la velocidad con la que se propaga el virus en estos municipios son menores en comparación a los municipios con Riesgo Alto. 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7049174"/>
              </p:ext>
            </p:extLst>
          </p:nvPr>
        </p:nvGraphicFramePr>
        <p:xfrm>
          <a:off x="545636" y="2736578"/>
          <a:ext cx="6966301" cy="3177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2414">
                  <a:extLst>
                    <a:ext uri="{9D8B030D-6E8A-4147-A177-3AD203B41FA5}">
                      <a16:colId xmlns:a16="http://schemas.microsoft.com/office/drawing/2014/main" xmlns="" val="357617917"/>
                    </a:ext>
                  </a:extLst>
                </a:gridCol>
                <a:gridCol w="2419265">
                  <a:extLst>
                    <a:ext uri="{9D8B030D-6E8A-4147-A177-3AD203B41FA5}">
                      <a16:colId xmlns:a16="http://schemas.microsoft.com/office/drawing/2014/main" xmlns="" val="1214683428"/>
                    </a:ext>
                  </a:extLst>
                </a:gridCol>
                <a:gridCol w="1564555">
                  <a:extLst>
                    <a:ext uri="{9D8B030D-6E8A-4147-A177-3AD203B41FA5}">
                      <a16:colId xmlns:a16="http://schemas.microsoft.com/office/drawing/2014/main" xmlns="" val="165699294"/>
                    </a:ext>
                  </a:extLst>
                </a:gridCol>
                <a:gridCol w="1550067">
                  <a:extLst>
                    <a:ext uri="{9D8B030D-6E8A-4147-A177-3AD203B41FA5}">
                      <a16:colId xmlns:a16="http://schemas.microsoft.com/office/drawing/2014/main" xmlns="" val="212199481"/>
                    </a:ext>
                  </a:extLst>
                </a:gridCol>
              </a:tblGrid>
              <a:tr h="244221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1872756619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Tarata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47362140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Arani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1452204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Oruro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Eucaliptus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6557973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Okinawa Uno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75741389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Cabezas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4645917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Mairana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30918998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Gral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Saavedra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03467962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Mineros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3154006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Concepción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41816151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Guayaramerín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6276313"/>
                  </a:ext>
                </a:extLst>
              </a:tr>
              <a:tr h="244221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Ana de Yacuma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Medio</a:t>
                      </a:r>
                    </a:p>
                  </a:txBody>
                  <a:tcPr marL="9525" marR="9525" marT="9525" marB="0" anchor="b">
                    <a:solidFill>
                      <a:srgbClr val="BBC5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212489"/>
                  </a:ext>
                </a:extLst>
              </a:tr>
            </a:tbl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8118263" y="988557"/>
            <a:ext cx="3514970" cy="1021556"/>
          </a:xfrm>
          <a:prstGeom prst="roundRect">
            <a:avLst/>
          </a:prstGeom>
          <a:noFill/>
          <a:ln w="28575">
            <a:solidFill>
              <a:srgbClr val="76C2A5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Se incrementó el ritmo de propagación del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virus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o la 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letalidad considerablemente</a:t>
            </a:r>
            <a:r>
              <a:rPr lang="es-BO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329228"/>
              </p:ext>
            </p:extLst>
          </p:nvPr>
        </p:nvGraphicFramePr>
        <p:xfrm>
          <a:off x="545636" y="807820"/>
          <a:ext cx="6966301" cy="13830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14643">
                  <a:extLst>
                    <a:ext uri="{9D8B030D-6E8A-4147-A177-3AD203B41FA5}">
                      <a16:colId xmlns:a16="http://schemas.microsoft.com/office/drawing/2014/main" xmlns="" val="3165123754"/>
                    </a:ext>
                  </a:extLst>
                </a:gridCol>
                <a:gridCol w="2198471">
                  <a:extLst>
                    <a:ext uri="{9D8B030D-6E8A-4147-A177-3AD203B41FA5}">
                      <a16:colId xmlns:a16="http://schemas.microsoft.com/office/drawing/2014/main" xmlns="" val="2256354115"/>
                    </a:ext>
                  </a:extLst>
                </a:gridCol>
                <a:gridCol w="1542383">
                  <a:extLst>
                    <a:ext uri="{9D8B030D-6E8A-4147-A177-3AD203B41FA5}">
                      <a16:colId xmlns:a16="http://schemas.microsoft.com/office/drawing/2014/main" xmlns="" val="2393152113"/>
                    </a:ext>
                  </a:extLst>
                </a:gridCol>
                <a:gridCol w="1610804">
                  <a:extLst>
                    <a:ext uri="{9D8B030D-6E8A-4147-A177-3AD203B41FA5}">
                      <a16:colId xmlns:a16="http://schemas.microsoft.com/office/drawing/2014/main" xmlns="" val="330960912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(5to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Categoría </a:t>
                      </a:r>
                    </a:p>
                    <a:p>
                      <a:pPr algn="ctr" fontAlgn="b"/>
                      <a:r>
                        <a:rPr lang="es-BO" sz="1600" b="1" u="none" strike="noStrike" noProof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(6to Reporte)</a:t>
                      </a:r>
                      <a:endParaRPr lang="es-BO" sz="16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/>
                </a:tc>
                <a:extLst>
                  <a:ext uri="{0D108BD9-81ED-4DB2-BD59-A6C34878D82A}">
                    <a16:rowId xmlns:a16="http://schemas.microsoft.com/office/drawing/2014/main" xmlns="" val="321768778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Palos Blancos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918045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Asunta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86104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Uncía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11376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Joaquín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Moderado</a:t>
                      </a:r>
                    </a:p>
                  </a:txBody>
                  <a:tcPr marL="9525" marR="9525" marT="9525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7028374"/>
                  </a:ext>
                </a:extLst>
              </a:tr>
            </a:tbl>
          </a:graphicData>
        </a:graphic>
      </p:graphicFrame>
      <p:sp>
        <p:nvSpPr>
          <p:cNvPr id="15" name="Título 1"/>
          <p:cNvSpPr txBox="1">
            <a:spLocks/>
          </p:cNvSpPr>
          <p:nvPr/>
        </p:nvSpPr>
        <p:spPr>
          <a:xfrm>
            <a:off x="378069" y="253347"/>
            <a:ext cx="7925777" cy="477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/>
              <a:t>Cambiaron de Riesgo Moderado a Riesgo Alto</a:t>
            </a:r>
          </a:p>
        </p:txBody>
      </p:sp>
    </p:spTree>
    <p:extLst>
      <p:ext uri="{BB962C8B-B14F-4D97-AF65-F5344CB8AC3E}">
        <p14:creationId xmlns:p14="http://schemas.microsoft.com/office/powerpoint/2010/main" val="42948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2219" y="-90507"/>
            <a:ext cx="10515600" cy="1028246"/>
          </a:xfrm>
        </p:spPr>
        <p:txBody>
          <a:bodyPr>
            <a:normAutofit/>
          </a:bodyPr>
          <a:lstStyle/>
          <a:p>
            <a:r>
              <a:rPr lang="es-ES" b="1" dirty="0"/>
              <a:t>Los 10 municipios con </a:t>
            </a:r>
            <a:r>
              <a:rPr lang="es-ES" b="1" dirty="0" smtClean="0"/>
              <a:t>mayor riesgo alto</a:t>
            </a:r>
            <a:endParaRPr lang="es-ES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7344816" y="1310132"/>
            <a:ext cx="4680036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="" xmlns:a1611="http://schemas.microsoft.com/office/drawing/2016/11/main" r:id="rId3"/>
                    </a:ext>
                  </a:extLst>
                </a:blip>
              </a:buBlip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San Ramón registra la mayor velocidad de propagación del virus en el país, así como la segunda tasa de incidencia más alta. 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="" xmlns:a1611="http://schemas.microsoft.com/office/drawing/2016/11/main" r:id="rId3"/>
                    </a:ext>
                  </a:extLst>
                </a:blip>
              </a:buBlip>
            </a:pPr>
            <a:r>
              <a:rPr lang="es-E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Trinidad reporta la tasa de incidencia de casos activos COVID-19 más alta en el país.</a:t>
            </a:r>
          </a:p>
          <a:p>
            <a:pPr marL="285750" indent="-285750">
              <a:buBlip>
                <a:blip r:embed="rId2">
                  <a:extLst>
                    <a:ext uri="{837473B0-CC2E-450A-ABE3-18F120FF3D39}">
                      <a1611:picAttrSrcUrl xmlns="" xmlns:a1611="http://schemas.microsoft.com/office/drawing/2016/11/main" r:id="rId3"/>
                    </a:ext>
                  </a:extLst>
                </a:blip>
              </a:buBlip>
            </a:pPr>
            <a:r>
              <a:rPr lang="es-BO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En el resto de los municipios del listado, los ritmos de propagación del virus están entre los más altos de Bolivia.</a:t>
            </a:r>
            <a:endParaRPr lang="es-BO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5141857"/>
              </p:ext>
            </p:extLst>
          </p:nvPr>
        </p:nvGraphicFramePr>
        <p:xfrm>
          <a:off x="267855" y="716971"/>
          <a:ext cx="7076960" cy="42334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28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2767">
                  <a:extLst>
                    <a:ext uri="{9D8B030D-6E8A-4147-A177-3AD203B41FA5}">
                      <a16:colId xmlns:a16="http://schemas.microsoft.com/office/drawing/2014/main" xmlns="" val="370805187"/>
                    </a:ext>
                  </a:extLst>
                </a:gridCol>
                <a:gridCol w="2409093">
                  <a:extLst>
                    <a:ext uri="{9D8B030D-6E8A-4147-A177-3AD203B41FA5}">
                      <a16:colId xmlns:a16="http://schemas.microsoft.com/office/drawing/2014/main" xmlns="" val="3171335636"/>
                    </a:ext>
                  </a:extLst>
                </a:gridCol>
                <a:gridCol w="838240">
                  <a:extLst>
                    <a:ext uri="{9D8B030D-6E8A-4147-A177-3AD203B41FA5}">
                      <a16:colId xmlns:a16="http://schemas.microsoft.com/office/drawing/2014/main" xmlns="" val="3854247773"/>
                    </a:ext>
                  </a:extLst>
                </a:gridCol>
                <a:gridCol w="1174040">
                  <a:extLst>
                    <a:ext uri="{9D8B030D-6E8A-4147-A177-3AD203B41FA5}">
                      <a16:colId xmlns:a16="http://schemas.microsoft.com/office/drawing/2014/main" xmlns="" val="4009237824"/>
                    </a:ext>
                  </a:extLst>
                </a:gridCol>
              </a:tblGrid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Ranking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Departamento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Municipio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Índice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b="1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Riesgo</a:t>
                      </a:r>
                      <a:endParaRPr lang="es-BO" sz="1800" b="1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7721735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Ramón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0.366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7989721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Trinidad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0.466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08365425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Yacuiba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37007246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Viacha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218463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Potosí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Llallagua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93844673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Pando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Cobija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0.643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02898626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Cochabamba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Entre Ríos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0.667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26122290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Beni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Joaquín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00869911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Paz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Achacachi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0265802"/>
                  </a:ext>
                </a:extLst>
              </a:tr>
              <a:tr h="384863">
                <a:tc>
                  <a:txBody>
                    <a:bodyPr/>
                    <a:lstStyle/>
                    <a:p>
                      <a:pPr algn="ctr" fontAlgn="b"/>
                      <a:r>
                        <a:rPr lang="es-BO" sz="1800" u="none" strike="noStrike" noProof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s-BO" sz="18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810" marR="3810" marT="381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Santa Cruz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San Ignacio de Velasco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0.679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Alto</a:t>
                      </a: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A362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67414903"/>
                  </a:ext>
                </a:extLst>
              </a:tr>
            </a:tbl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2FADD82F-BCEE-4E82-975D-3247BB1C5B12}"/>
              </a:ext>
            </a:extLst>
          </p:cNvPr>
          <p:cNvSpPr txBox="1"/>
          <p:nvPr/>
        </p:nvSpPr>
        <p:spPr>
          <a:xfrm>
            <a:off x="2030370" y="5335970"/>
            <a:ext cx="96543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Los Gobiernos Municipales deberán hacer </a:t>
            </a:r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mayores esfuerzos para que la población cumpla las medidas de contención y </a:t>
            </a:r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distanciamiento, para mejorar la calificación de riesgo.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5CD5C8D-3BCC-46B7-AAB8-5712C02203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0985" y="5185202"/>
            <a:ext cx="1582469" cy="131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5923</TotalTime>
  <Words>2671</Words>
  <Application>Microsoft Office PowerPoint</Application>
  <PresentationFormat>Panorámica</PresentationFormat>
  <Paragraphs>1853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Índice de Riesgo Municipal COVID-19</vt:lpstr>
      <vt:lpstr>Antecedentes</vt:lpstr>
      <vt:lpstr>¿Cómo está compuesto el Índice?</vt:lpstr>
      <vt:lpstr>Número de municipios por departamento, según categoría de riesgo  (5to Reporte vs. 6to Reporte)</vt:lpstr>
      <vt:lpstr>Mapa de municipios según categoría de riesgo (5to Reporte vs. 6to Reporte)</vt:lpstr>
      <vt:lpstr>¿Cuántos municipios cambiaron de categoría de riesgo?</vt:lpstr>
      <vt:lpstr>Presentación de PowerPoint</vt:lpstr>
      <vt:lpstr>Cambiaron de Riesgo Alto a Riesgo Medio</vt:lpstr>
      <vt:lpstr>Los 10 municipios con mayor riesgo alto</vt:lpstr>
      <vt:lpstr>ANEXO</vt:lpstr>
      <vt:lpstr>Chuquisaca</vt:lpstr>
      <vt:lpstr>La Paz</vt:lpstr>
      <vt:lpstr>La Paz</vt:lpstr>
      <vt:lpstr>Cochabamba</vt:lpstr>
      <vt:lpstr>Oruro</vt:lpstr>
      <vt:lpstr>Potosí</vt:lpstr>
      <vt:lpstr>Tarija</vt:lpstr>
      <vt:lpstr>Santa Cruz</vt:lpstr>
      <vt:lpstr>Santa Cruz</vt:lpstr>
      <vt:lpstr>Beni</vt:lpstr>
      <vt:lpstr>Pando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uno</dc:creator>
  <cp:lastModifiedBy>Ivana Camacho A.</cp:lastModifiedBy>
  <cp:revision>516</cp:revision>
  <dcterms:created xsi:type="dcterms:W3CDTF">2020-03-24T15:26:29Z</dcterms:created>
  <dcterms:modified xsi:type="dcterms:W3CDTF">2020-06-12T19:51:52Z</dcterms:modified>
</cp:coreProperties>
</file>