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 id="2147483677" r:id="rId2"/>
  </p:sldMasterIdLst>
  <p:notesMasterIdLst>
    <p:notesMasterId r:id="rId16"/>
  </p:notesMasterIdLst>
  <p:sldIdLst>
    <p:sldId id="256" r:id="rId3"/>
    <p:sldId id="335" r:id="rId4"/>
    <p:sldId id="257" r:id="rId5"/>
    <p:sldId id="258" r:id="rId6"/>
    <p:sldId id="347" r:id="rId7"/>
    <p:sldId id="342" r:id="rId8"/>
    <p:sldId id="345" r:id="rId9"/>
    <p:sldId id="346" r:id="rId10"/>
    <p:sldId id="349" r:id="rId11"/>
    <p:sldId id="352" r:id="rId12"/>
    <p:sldId id="351" r:id="rId13"/>
    <p:sldId id="331" r:id="rId14"/>
    <p:sldId id="350" r:id="rId15"/>
  </p:sldIdLst>
  <p:sldSz cx="12192000" cy="6858000"/>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6" autoAdjust="0"/>
    <p:restoredTop sz="94660"/>
  </p:normalViewPr>
  <p:slideViewPr>
    <p:cSldViewPr snapToGrid="0">
      <p:cViewPr varScale="1">
        <p:scale>
          <a:sx n="68" d="100"/>
          <a:sy n="68" d="100"/>
        </p:scale>
        <p:origin x="8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B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97A1D-FC03-468C-AD45-B204C8B0AEC4}" type="datetimeFigureOut">
              <a:rPr lang="es-BO" smtClean="0"/>
              <a:t>24/10/2019</a:t>
            </a:fld>
            <a:endParaRPr lang="es-B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B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B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102BDC-0E05-4140-B728-7C2FB73CD2AB}" type="slidenum">
              <a:rPr lang="es-BO" smtClean="0"/>
              <a:t>‹Nº›</a:t>
            </a:fld>
            <a:endParaRPr lang="es-BO"/>
          </a:p>
        </p:txBody>
      </p:sp>
    </p:spTree>
    <p:extLst>
      <p:ext uri="{BB962C8B-B14F-4D97-AF65-F5344CB8AC3E}">
        <p14:creationId xmlns:p14="http://schemas.microsoft.com/office/powerpoint/2010/main" val="3730541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AB102BDC-0E05-4140-B728-7C2FB73CD2AB}" type="slidenum">
              <a:rPr lang="es-BO" smtClean="0"/>
              <a:t>6</a:t>
            </a:fld>
            <a:endParaRPr lang="es-BO"/>
          </a:p>
        </p:txBody>
      </p:sp>
    </p:spTree>
    <p:extLst>
      <p:ext uri="{BB962C8B-B14F-4D97-AF65-F5344CB8AC3E}">
        <p14:creationId xmlns:p14="http://schemas.microsoft.com/office/powerpoint/2010/main" val="248122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DAB5A-EE91-4F02-83BB-E71EBBED80C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a:extLst>
              <a:ext uri="{FF2B5EF4-FFF2-40B4-BE49-F238E27FC236}">
                <a16:creationId xmlns:a16="http://schemas.microsoft.com/office/drawing/2014/main" id="{6183ED45-5676-4F8D-8935-B0C636459D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a:extLst>
              <a:ext uri="{FF2B5EF4-FFF2-40B4-BE49-F238E27FC236}">
                <a16:creationId xmlns:a16="http://schemas.microsoft.com/office/drawing/2014/main" id="{F69C622B-3A62-44D2-99E7-BFA85AEB8707}"/>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5" name="Marcador de pie de página 4">
            <a:extLst>
              <a:ext uri="{FF2B5EF4-FFF2-40B4-BE49-F238E27FC236}">
                <a16:creationId xmlns:a16="http://schemas.microsoft.com/office/drawing/2014/main" id="{64D87514-66DA-430E-9B64-4C202A5AC3BF}"/>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863EFF34-7A6D-48B1-B47C-1FF93AD272B9}"/>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23805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DE82B-B7D8-4D41-9728-F2E085C3C783}"/>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D35A4A29-C2A4-43B3-92EC-E6596F45CCF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84463976-C820-428A-B075-9F0E040E70E9}"/>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5" name="Marcador de pie de página 4">
            <a:extLst>
              <a:ext uri="{FF2B5EF4-FFF2-40B4-BE49-F238E27FC236}">
                <a16:creationId xmlns:a16="http://schemas.microsoft.com/office/drawing/2014/main" id="{485B7115-FB09-4668-8BB7-B6A983A18D97}"/>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8E594156-EB38-487A-8B1A-D7C2774C0D47}"/>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60758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766BA5-94E0-44EC-8BBA-1052189D649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70B13E4E-9358-4E85-B4BA-3C04DBF8B7D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15BD6A03-4749-4EA7-9E4B-BF65FB2E8B06}"/>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5" name="Marcador de pie de página 4">
            <a:extLst>
              <a:ext uri="{FF2B5EF4-FFF2-40B4-BE49-F238E27FC236}">
                <a16:creationId xmlns:a16="http://schemas.microsoft.com/office/drawing/2014/main" id="{EC6866E3-FA10-4F0B-A89D-ED4D1ECD4204}"/>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F3FF752C-6CC6-4874-91D0-12FB5E53EE95}"/>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91600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p:cNvSpPr>
            <a:spLocks noGrp="1"/>
          </p:cNvSpPr>
          <p:nvPr>
            <p:ph type="dt" sz="half" idx="10"/>
          </p:nvPr>
        </p:nvSpPr>
        <p:spPr/>
        <p:txBody>
          <a:bodyPr/>
          <a:lstStyle/>
          <a:p>
            <a:fld id="{45D4E7DB-91C1-4DF1-95CF-563983C100F6}" type="datetimeFigureOut">
              <a:rPr lang="es-BO" smtClean="0"/>
              <a:t>24/10/2019</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1396510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B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10"/>
          </p:nvPr>
        </p:nvSpPr>
        <p:spPr/>
        <p:txBody>
          <a:bodyPr/>
          <a:lstStyle/>
          <a:p>
            <a:fld id="{45D4E7DB-91C1-4DF1-95CF-563983C100F6}" type="datetimeFigureOut">
              <a:rPr lang="es-BO" smtClean="0"/>
              <a:t>24/10/2019</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3302331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B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5D4E7DB-91C1-4DF1-95CF-563983C100F6}" type="datetimeFigureOut">
              <a:rPr lang="es-BO" smtClean="0"/>
              <a:t>24/10/2019</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3204284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B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p:cNvSpPr>
            <a:spLocks noGrp="1"/>
          </p:cNvSpPr>
          <p:nvPr>
            <p:ph type="dt" sz="half" idx="10"/>
          </p:nvPr>
        </p:nvSpPr>
        <p:spPr/>
        <p:txBody>
          <a:bodyPr/>
          <a:lstStyle/>
          <a:p>
            <a:fld id="{45D4E7DB-91C1-4DF1-95CF-563983C100F6}" type="datetimeFigureOut">
              <a:rPr lang="es-BO" smtClean="0"/>
              <a:t>24/10/2019</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2914797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B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p:cNvSpPr>
            <a:spLocks noGrp="1"/>
          </p:cNvSpPr>
          <p:nvPr>
            <p:ph type="dt" sz="half" idx="10"/>
          </p:nvPr>
        </p:nvSpPr>
        <p:spPr/>
        <p:txBody>
          <a:bodyPr/>
          <a:lstStyle/>
          <a:p>
            <a:fld id="{45D4E7DB-91C1-4DF1-95CF-563983C100F6}" type="datetimeFigureOut">
              <a:rPr lang="es-BO" smtClean="0"/>
              <a:t>24/10/2019</a:t>
            </a:fld>
            <a:endParaRPr lang="es-BO"/>
          </a:p>
        </p:txBody>
      </p:sp>
      <p:sp>
        <p:nvSpPr>
          <p:cNvPr id="8" name="Marcador de pie de página 7"/>
          <p:cNvSpPr>
            <a:spLocks noGrp="1"/>
          </p:cNvSpPr>
          <p:nvPr>
            <p:ph type="ftr" sz="quarter" idx="11"/>
          </p:nvPr>
        </p:nvSpPr>
        <p:spPr/>
        <p:txBody>
          <a:bodyPr/>
          <a:lstStyle/>
          <a:p>
            <a:endParaRPr lang="es-BO"/>
          </a:p>
        </p:txBody>
      </p:sp>
      <p:sp>
        <p:nvSpPr>
          <p:cNvPr id="9" name="Marcador de número de diapositiva 8"/>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178573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BO"/>
          </a:p>
        </p:txBody>
      </p:sp>
      <p:sp>
        <p:nvSpPr>
          <p:cNvPr id="3" name="Marcador de fecha 2"/>
          <p:cNvSpPr>
            <a:spLocks noGrp="1"/>
          </p:cNvSpPr>
          <p:nvPr>
            <p:ph type="dt" sz="half" idx="10"/>
          </p:nvPr>
        </p:nvSpPr>
        <p:spPr/>
        <p:txBody>
          <a:bodyPr/>
          <a:lstStyle/>
          <a:p>
            <a:fld id="{45D4E7DB-91C1-4DF1-95CF-563983C100F6}" type="datetimeFigureOut">
              <a:rPr lang="es-BO" smtClean="0"/>
              <a:t>24/10/2019</a:t>
            </a:fld>
            <a:endParaRPr lang="es-BO"/>
          </a:p>
        </p:txBody>
      </p:sp>
      <p:sp>
        <p:nvSpPr>
          <p:cNvPr id="4" name="Marcador de pie de página 3"/>
          <p:cNvSpPr>
            <a:spLocks noGrp="1"/>
          </p:cNvSpPr>
          <p:nvPr>
            <p:ph type="ftr" sz="quarter" idx="11"/>
          </p:nvPr>
        </p:nvSpPr>
        <p:spPr/>
        <p:txBody>
          <a:bodyPr/>
          <a:lstStyle/>
          <a:p>
            <a:endParaRPr lang="es-BO"/>
          </a:p>
        </p:txBody>
      </p:sp>
      <p:sp>
        <p:nvSpPr>
          <p:cNvPr id="5" name="Marcador de número de diapositiva 4"/>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1646125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5D4E7DB-91C1-4DF1-95CF-563983C100F6}" type="datetimeFigureOut">
              <a:rPr lang="es-BO" smtClean="0"/>
              <a:t>24/10/2019</a:t>
            </a:fld>
            <a:endParaRPr lang="es-BO"/>
          </a:p>
        </p:txBody>
      </p:sp>
      <p:sp>
        <p:nvSpPr>
          <p:cNvPr id="3" name="Marcador de pie de página 2"/>
          <p:cNvSpPr>
            <a:spLocks noGrp="1"/>
          </p:cNvSpPr>
          <p:nvPr>
            <p:ph type="ftr" sz="quarter" idx="11"/>
          </p:nvPr>
        </p:nvSpPr>
        <p:spPr/>
        <p:txBody>
          <a:bodyPr/>
          <a:lstStyle/>
          <a:p>
            <a:endParaRPr lang="es-BO"/>
          </a:p>
        </p:txBody>
      </p:sp>
      <p:sp>
        <p:nvSpPr>
          <p:cNvPr id="4" name="Marcador de número de diapositiva 3"/>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3425678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5D4E7DB-91C1-4DF1-95CF-563983C100F6}" type="datetimeFigureOut">
              <a:rPr lang="es-BO" smtClean="0"/>
              <a:t>24/10/2019</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332999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880101-18C2-441C-92EF-3461E58A92C4}"/>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774A0704-A8D1-4E3E-A72E-95336A342AC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515B66C8-6A47-4256-9D86-9603B37ED6DB}"/>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5" name="Marcador de pie de página 4">
            <a:extLst>
              <a:ext uri="{FF2B5EF4-FFF2-40B4-BE49-F238E27FC236}">
                <a16:creationId xmlns:a16="http://schemas.microsoft.com/office/drawing/2014/main" id="{42A21D86-7961-450A-9129-ECBDC6B546B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FA4CF668-46F9-4812-A005-B159B0002744}"/>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48620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5D4E7DB-91C1-4DF1-95CF-563983C100F6}" type="datetimeFigureOut">
              <a:rPr lang="es-BO" smtClean="0"/>
              <a:t>24/10/2019</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3183048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B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10"/>
          </p:nvPr>
        </p:nvSpPr>
        <p:spPr/>
        <p:txBody>
          <a:bodyPr/>
          <a:lstStyle/>
          <a:p>
            <a:fld id="{45D4E7DB-91C1-4DF1-95CF-563983C100F6}" type="datetimeFigureOut">
              <a:rPr lang="es-BO" smtClean="0"/>
              <a:t>24/10/2019</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2929655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B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10"/>
          </p:nvPr>
        </p:nvSpPr>
        <p:spPr/>
        <p:txBody>
          <a:bodyPr/>
          <a:lstStyle/>
          <a:p>
            <a:fld id="{45D4E7DB-91C1-4DF1-95CF-563983C100F6}" type="datetimeFigureOut">
              <a:rPr lang="es-BO" smtClean="0"/>
              <a:t>24/10/2019</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8A2B0181-86E4-4C50-9503-3E3EAD64BA0E}" type="slidenum">
              <a:rPr lang="es-BO" smtClean="0"/>
              <a:t>‹Nº›</a:t>
            </a:fld>
            <a:endParaRPr lang="es-BO"/>
          </a:p>
        </p:txBody>
      </p:sp>
    </p:spTree>
    <p:extLst>
      <p:ext uri="{BB962C8B-B14F-4D97-AF65-F5344CB8AC3E}">
        <p14:creationId xmlns:p14="http://schemas.microsoft.com/office/powerpoint/2010/main" val="3742324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574322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06F8E-0F57-40B7-A66C-408A408740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3702E155-25B1-44B4-AD40-0C05CB120B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10DAEAB-CD2E-4215-A5D0-8D2B2BC5560E}"/>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5" name="Marcador de pie de página 4">
            <a:extLst>
              <a:ext uri="{FF2B5EF4-FFF2-40B4-BE49-F238E27FC236}">
                <a16:creationId xmlns:a16="http://schemas.microsoft.com/office/drawing/2014/main" id="{434A9F2F-6507-4BD7-8E8F-94455451C838}"/>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C85A5F3D-F1E8-4C45-A97C-CF53BC8D83F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133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D5B57-B0D0-4E80-9BC3-C819B0980BA5}"/>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55D28F15-BC6A-41C7-933C-3EB539EA9C0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a:extLst>
              <a:ext uri="{FF2B5EF4-FFF2-40B4-BE49-F238E27FC236}">
                <a16:creationId xmlns:a16="http://schemas.microsoft.com/office/drawing/2014/main" id="{7C9D1409-3711-469E-9F5E-CECD72EBA0D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a:extLst>
              <a:ext uri="{FF2B5EF4-FFF2-40B4-BE49-F238E27FC236}">
                <a16:creationId xmlns:a16="http://schemas.microsoft.com/office/drawing/2014/main" id="{A2DF751D-E2D6-466E-938E-EA2FFF2B7F1E}"/>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6" name="Marcador de pie de página 5">
            <a:extLst>
              <a:ext uri="{FF2B5EF4-FFF2-40B4-BE49-F238E27FC236}">
                <a16:creationId xmlns:a16="http://schemas.microsoft.com/office/drawing/2014/main" id="{CC23A9EA-8776-44C4-BA2C-D1263941E4D2}"/>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3648F9EF-D892-4F43-A873-F34B40BEE158}"/>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46864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334442-3324-46E3-A49E-99FDBECD2AF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5DF09D86-5BBC-4D8C-91D7-9BBECEBD6D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A0395FB-3C89-4099-B430-07FD2565053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a:extLst>
              <a:ext uri="{FF2B5EF4-FFF2-40B4-BE49-F238E27FC236}">
                <a16:creationId xmlns:a16="http://schemas.microsoft.com/office/drawing/2014/main" id="{73955F14-39F7-4295-B50B-77BE31206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5809FE-5410-4918-A1ED-C238EB10571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a:extLst>
              <a:ext uri="{FF2B5EF4-FFF2-40B4-BE49-F238E27FC236}">
                <a16:creationId xmlns:a16="http://schemas.microsoft.com/office/drawing/2014/main" id="{CBDFC2DD-8FB3-4AE0-AF77-520EC8DFE37E}"/>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8" name="Marcador de pie de página 7">
            <a:extLst>
              <a:ext uri="{FF2B5EF4-FFF2-40B4-BE49-F238E27FC236}">
                <a16:creationId xmlns:a16="http://schemas.microsoft.com/office/drawing/2014/main" id="{21415EDA-ABE2-4567-BB7C-7E67401E8898}"/>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CE03130E-A27D-4CE4-AA5D-C3AE331A8F2C}"/>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89502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96925F-56D8-4C92-83C0-D9B9B494F0A4}"/>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fecha 2">
            <a:extLst>
              <a:ext uri="{FF2B5EF4-FFF2-40B4-BE49-F238E27FC236}">
                <a16:creationId xmlns:a16="http://schemas.microsoft.com/office/drawing/2014/main" id="{003051DC-585C-459D-9139-D828B00B766A}"/>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4" name="Marcador de pie de página 3">
            <a:extLst>
              <a:ext uri="{FF2B5EF4-FFF2-40B4-BE49-F238E27FC236}">
                <a16:creationId xmlns:a16="http://schemas.microsoft.com/office/drawing/2014/main" id="{6B160006-28BB-4D63-B4BE-7E5FCC678199}"/>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27CA693C-B2E2-4898-9483-773F241A2B9E}"/>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9194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F28D77B-54DE-4FFF-B797-583BA28314B0}"/>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3" name="Marcador de pie de página 2">
            <a:extLst>
              <a:ext uri="{FF2B5EF4-FFF2-40B4-BE49-F238E27FC236}">
                <a16:creationId xmlns:a16="http://schemas.microsoft.com/office/drawing/2014/main" id="{8EC34F53-537E-4066-B9A9-B3A6FDBE54EC}"/>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0C4F45E9-86E2-4987-ADEA-9BCF9DEFD014}"/>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7185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394C38-9236-4402-ACDB-7EC0C1961A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8E2AAE08-7D47-4F33-A721-310B2BB16A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a:extLst>
              <a:ext uri="{FF2B5EF4-FFF2-40B4-BE49-F238E27FC236}">
                <a16:creationId xmlns:a16="http://schemas.microsoft.com/office/drawing/2014/main" id="{12FA83D8-4DD0-4380-8799-7F08CAD1E7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7A46ED-4DC6-44A9-B7A4-E0B2BF5A21C0}"/>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6" name="Marcador de pie de página 5">
            <a:extLst>
              <a:ext uri="{FF2B5EF4-FFF2-40B4-BE49-F238E27FC236}">
                <a16:creationId xmlns:a16="http://schemas.microsoft.com/office/drawing/2014/main" id="{E811FBAD-ACDA-4FB7-8D68-9AAA9F54A303}"/>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12373D56-6448-4231-9A6A-58DED8B82AE6}"/>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496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A983D-8880-4628-A7CD-04F91462CD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posición de imagen 2">
            <a:extLst>
              <a:ext uri="{FF2B5EF4-FFF2-40B4-BE49-F238E27FC236}">
                <a16:creationId xmlns:a16="http://schemas.microsoft.com/office/drawing/2014/main" id="{8A8C5BDE-9F9C-48E6-9D2D-A6376C126E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a:extLst>
              <a:ext uri="{FF2B5EF4-FFF2-40B4-BE49-F238E27FC236}">
                <a16:creationId xmlns:a16="http://schemas.microsoft.com/office/drawing/2014/main" id="{94695120-7D7D-4763-B199-81C2E564C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01A7FE-B30F-4028-84E3-FDEC378FDA93}"/>
              </a:ext>
            </a:extLst>
          </p:cNvPr>
          <p:cNvSpPr>
            <a:spLocks noGrp="1"/>
          </p:cNvSpPr>
          <p:nvPr>
            <p:ph type="dt" sz="half" idx="10"/>
          </p:nvPr>
        </p:nvSpPr>
        <p:spPr/>
        <p:txBody>
          <a:bodyPr/>
          <a:lstStyle/>
          <a:p>
            <a:fld id="{B61BEF0D-F0BB-DE4B-95CE-6DB70DBA9567}" type="datetimeFigureOut">
              <a:rPr lang="en-US" smtClean="0"/>
              <a:pPr/>
              <a:t>10/24/2019</a:t>
            </a:fld>
            <a:endParaRPr lang="en-US" dirty="0"/>
          </a:p>
        </p:txBody>
      </p:sp>
      <p:sp>
        <p:nvSpPr>
          <p:cNvPr id="6" name="Marcador de pie de página 5">
            <a:extLst>
              <a:ext uri="{FF2B5EF4-FFF2-40B4-BE49-F238E27FC236}">
                <a16:creationId xmlns:a16="http://schemas.microsoft.com/office/drawing/2014/main" id="{9928E722-EFB4-4AE2-9368-83673977BE8C}"/>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8C7AFAC3-B04E-4E49-9657-8A99F27F1315}"/>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3476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4000"/>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4369E1B-B2E4-40D6-93F0-3BEB7B7C8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99B1F594-C1B6-48EF-9A80-30C5BBA33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5DDD53CD-5524-4FCB-8456-B44664C78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10/24/2019</a:t>
            </a:fld>
            <a:endParaRPr lang="en-US" dirty="0"/>
          </a:p>
        </p:txBody>
      </p:sp>
      <p:sp>
        <p:nvSpPr>
          <p:cNvPr id="5" name="Marcador de pie de página 4">
            <a:extLst>
              <a:ext uri="{FF2B5EF4-FFF2-40B4-BE49-F238E27FC236}">
                <a16:creationId xmlns:a16="http://schemas.microsoft.com/office/drawing/2014/main" id="{A81DD03A-4539-4E49-90EB-EC0CF884A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D1BB14B9-312A-4F5C-BF90-D134847ACE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2635387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4000"/>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4E7DB-91C1-4DF1-95CF-563983C100F6}" type="datetimeFigureOut">
              <a:rPr lang="es-BO" smtClean="0"/>
              <a:t>24/10/2019</a:t>
            </a:fld>
            <a:endParaRPr lang="es-B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B0181-86E4-4C50-9503-3E3EAD64BA0E}" type="slidenum">
              <a:rPr lang="es-BO" smtClean="0"/>
              <a:t>‹Nº›</a:t>
            </a:fld>
            <a:endParaRPr lang="es-BO"/>
          </a:p>
        </p:txBody>
      </p:sp>
    </p:spTree>
    <p:extLst>
      <p:ext uri="{BB962C8B-B14F-4D97-AF65-F5344CB8AC3E}">
        <p14:creationId xmlns:p14="http://schemas.microsoft.com/office/powerpoint/2010/main" val="11804186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015029"/>
            <a:ext cx="9144000" cy="4041058"/>
          </a:xfrm>
        </p:spPr>
        <p:txBody>
          <a:bodyPr>
            <a:normAutofit fontScale="90000"/>
          </a:bodyPr>
          <a:lstStyle/>
          <a:p>
            <a:pPr algn="ctr"/>
            <a:r>
              <a:rPr lang="es-ES" sz="9600" b="1" dirty="0">
                <a:latin typeface="Arial" panose="020B0604020202020204" pitchFamily="34" charset="0"/>
                <a:ea typeface="Open Sans" panose="020B0606030504020204" pitchFamily="34" charset="0"/>
                <a:cs typeface="Arial" panose="020B0604020202020204" pitchFamily="34" charset="0"/>
              </a:rPr>
              <a:t>PRUEBAS DEL FRAUDE ELECTORAL</a:t>
            </a:r>
            <a:endParaRPr lang="es-ES" sz="19900" b="1"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73298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7B5D714-516C-4EA9-9C5C-0A15498FE1C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270" t="5128" r="8730" b="3589"/>
          <a:stretch/>
        </p:blipFill>
        <p:spPr>
          <a:xfrm>
            <a:off x="887001" y="0"/>
            <a:ext cx="10417997" cy="6858000"/>
          </a:xfrm>
          <a:prstGeom prst="rect">
            <a:avLst/>
          </a:prstGeom>
        </p:spPr>
      </p:pic>
    </p:spTree>
    <p:extLst>
      <p:ext uri="{BB962C8B-B14F-4D97-AF65-F5344CB8AC3E}">
        <p14:creationId xmlns:p14="http://schemas.microsoft.com/office/powerpoint/2010/main" val="2769526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5C52E6C-6468-4D70-B127-46FE3CA2C01E}"/>
              </a:ext>
            </a:extLst>
          </p:cNvPr>
          <p:cNvSpPr/>
          <p:nvPr/>
        </p:nvSpPr>
        <p:spPr>
          <a:xfrm>
            <a:off x="514812" y="1037134"/>
            <a:ext cx="11093204" cy="1868204"/>
          </a:xfrm>
          <a:prstGeom prst="rect">
            <a:avLst/>
          </a:prstGeom>
        </p:spPr>
        <p:txBody>
          <a:bodyPr wrap="square">
            <a:spAutoFit/>
          </a:bodyPr>
          <a:lstStyle/>
          <a:p>
            <a:pPr lvl="0" algn="just">
              <a:defRPr/>
            </a:pPr>
            <a:r>
              <a:rPr lang="es-BO" sz="4000" b="1" dirty="0">
                <a:solidFill>
                  <a:prstClr val="black"/>
                </a:solidFill>
                <a:latin typeface="Arial" panose="020B0604020202020204" pitchFamily="34" charset="0"/>
                <a:ea typeface="Open Sans" panose="020B0606030504020204" pitchFamily="34" charset="0"/>
                <a:cs typeface="Arial" panose="020B0604020202020204" pitchFamily="34" charset="0"/>
              </a:rPr>
              <a:t>VARIABLE 5: </a:t>
            </a:r>
          </a:p>
          <a:p>
            <a:pPr lvl="0" algn="just">
              <a:defRPr/>
            </a:pPr>
            <a:endParaRPr lang="es-BO" sz="2500" b="1"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lvl="0">
              <a:lnSpc>
                <a:spcPct val="90000"/>
              </a:lnSpc>
              <a:spcBef>
                <a:spcPct val="0"/>
              </a:spcBef>
              <a:defRPr/>
            </a:pPr>
            <a:r>
              <a:rPr lang="es-ES" sz="2800" b="1" dirty="0">
                <a:solidFill>
                  <a:prstClr val="black"/>
                </a:solidFill>
                <a:latin typeface="Arial" panose="020B0604020202020204" pitchFamily="34" charset="0"/>
                <a:cs typeface="Arial" panose="020B0604020202020204" pitchFamily="34" charset="0"/>
              </a:rPr>
              <a:t>EXISTENCIA DE ACTAS CON SUMATORIA INCORRECTA DE RESULTADOS</a:t>
            </a:r>
            <a:endParaRPr lang="es-BO" sz="2800" b="1" dirty="0">
              <a:solidFill>
                <a:prstClr val="black"/>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47D556A4-9995-4059-A597-E76A72D6826B}"/>
              </a:ext>
            </a:extLst>
          </p:cNvPr>
          <p:cNvPicPr>
            <a:picLocks noChangeAspect="1"/>
          </p:cNvPicPr>
          <p:nvPr/>
        </p:nvPicPr>
        <p:blipFill rotWithShape="1">
          <a:blip r:embed="rId2"/>
          <a:srcRect l="4269" r="7115"/>
          <a:stretch/>
        </p:blipFill>
        <p:spPr>
          <a:xfrm>
            <a:off x="583984" y="2906190"/>
            <a:ext cx="5619867" cy="2914675"/>
          </a:xfrm>
          <a:prstGeom prst="rect">
            <a:avLst/>
          </a:prstGeom>
        </p:spPr>
      </p:pic>
      <p:sp>
        <p:nvSpPr>
          <p:cNvPr id="5" name="Rectángulo 4">
            <a:extLst>
              <a:ext uri="{FF2B5EF4-FFF2-40B4-BE49-F238E27FC236}">
                <a16:creationId xmlns:a16="http://schemas.microsoft.com/office/drawing/2014/main" id="{7D2E17EE-A49E-4198-9407-EE582523616D}"/>
              </a:ext>
            </a:extLst>
          </p:cNvPr>
          <p:cNvSpPr/>
          <p:nvPr/>
        </p:nvSpPr>
        <p:spPr>
          <a:xfrm>
            <a:off x="6611814" y="2905338"/>
            <a:ext cx="4352583"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un total de 770 actas en las que se encuentran inconsistencias en las sumas, porque no coincide con la sumatoria del resultados MAS, pero aún así extrañamente el Tribunal no ha dado cumplimiento al Art. 177 inc. L) de la Ley </a:t>
            </a:r>
            <a:r>
              <a:rPr kumimoji="0" lang="es-BO"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t>
            </a:r>
            <a:r>
              <a:rPr kumimoji="0" lang="es-BO"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26 (anulación), </a:t>
            </a:r>
            <a:r>
              <a:rPr kumimoji="0" lang="es-BO"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debiendo anular de oficio y repetir la votación en dichas mesas que hacen un total 93.222 de votos.</a:t>
            </a:r>
            <a:endParaRPr kumimoji="0" lang="es-BO"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ángulo 6">
            <a:extLst>
              <a:ext uri="{FF2B5EF4-FFF2-40B4-BE49-F238E27FC236}">
                <a16:creationId xmlns:a16="http://schemas.microsoft.com/office/drawing/2014/main" id="{6C4E7A4F-BD8A-46A8-942E-FE7470CD30AE}"/>
              </a:ext>
            </a:extLst>
          </p:cNvPr>
          <p:cNvSpPr/>
          <p:nvPr/>
        </p:nvSpPr>
        <p:spPr>
          <a:xfrm>
            <a:off x="1574348" y="5820865"/>
            <a:ext cx="3639138" cy="261610"/>
          </a:xfrm>
          <a:prstGeom prst="rect">
            <a:avLst/>
          </a:prstGeom>
        </p:spPr>
        <p:txBody>
          <a:bodyPr wrap="none">
            <a:spAutoFit/>
          </a:bodyPr>
          <a:lstStyle/>
          <a:p>
            <a:r>
              <a:rPr lang="es-ES" sz="1100" b="1" dirty="0">
                <a:latin typeface="Arial" panose="020B0604020202020204" pitchFamily="34" charset="0"/>
                <a:cs typeface="Arial" panose="020B0604020202020204" pitchFamily="34" charset="0"/>
              </a:rPr>
              <a:t>ACTA DE LA MESA </a:t>
            </a:r>
            <a:r>
              <a:rPr lang="es-ES" sz="1100" b="1" dirty="0" err="1">
                <a:latin typeface="Arial" panose="020B0604020202020204" pitchFamily="34" charset="0"/>
                <a:cs typeface="Arial" panose="020B0604020202020204" pitchFamily="34" charset="0"/>
              </a:rPr>
              <a:t>Nº</a:t>
            </a:r>
            <a:r>
              <a:rPr lang="es-ES" sz="1100" b="1" dirty="0">
                <a:latin typeface="Arial" panose="020B0604020202020204" pitchFamily="34" charset="0"/>
                <a:cs typeface="Arial" panose="020B0604020202020204" pitchFamily="34" charset="0"/>
              </a:rPr>
              <a:t> </a:t>
            </a:r>
            <a:r>
              <a:rPr lang="es-ES" sz="1100" b="1" dirty="0">
                <a:solidFill>
                  <a:prstClr val="black"/>
                </a:solidFill>
                <a:latin typeface="Arial" panose="020B0604020202020204" pitchFamily="34" charset="0"/>
                <a:cs typeface="Arial" panose="020B0604020202020204" pitchFamily="34" charset="0"/>
              </a:rPr>
              <a:t>80537</a:t>
            </a:r>
            <a:r>
              <a:rPr lang="es-ES" sz="1100" b="1" dirty="0">
                <a:latin typeface="Arial" panose="020B0604020202020204" pitchFamily="34" charset="0"/>
                <a:cs typeface="Arial" panose="020B0604020202020204" pitchFamily="34" charset="0"/>
              </a:rPr>
              <a:t> PUBLICADA EN TREP</a:t>
            </a:r>
            <a:endParaRPr lang="es-BO"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196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B04F23CA-FC2A-4985-BCE7-A692847C845C}"/>
              </a:ext>
            </a:extLst>
          </p:cNvPr>
          <p:cNvSpPr>
            <a:spLocks noGrp="1"/>
          </p:cNvSpPr>
          <p:nvPr>
            <p:ph type="title"/>
          </p:nvPr>
        </p:nvSpPr>
        <p:spPr>
          <a:xfrm>
            <a:off x="385762" y="1105441"/>
            <a:ext cx="11420475" cy="537850"/>
          </a:xfrm>
        </p:spPr>
        <p:txBody>
          <a:bodyPr>
            <a:normAutofit/>
          </a:bodyPr>
          <a:lstStyle/>
          <a:p>
            <a:r>
              <a:rPr lang="es-ES" sz="2400" b="1" dirty="0">
                <a:latin typeface="Arial" panose="020B0604020202020204" pitchFamily="34" charset="0"/>
                <a:cs typeface="Arial" panose="020B0604020202020204" pitchFamily="34" charset="0"/>
              </a:rPr>
              <a:t>Concluimos que:</a:t>
            </a:r>
            <a:endParaRPr lang="es-BO" sz="2400" dirty="0">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B04F23CA-FC2A-4985-BCE7-A692847C845C}"/>
              </a:ext>
            </a:extLst>
          </p:cNvPr>
          <p:cNvSpPr txBox="1">
            <a:spLocks/>
          </p:cNvSpPr>
          <p:nvPr/>
        </p:nvSpPr>
        <p:spPr>
          <a:xfrm>
            <a:off x="385762" y="1404135"/>
            <a:ext cx="11420475" cy="41092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s-BO" sz="1400" b="1" dirty="0">
                <a:solidFill>
                  <a:prstClr val="black"/>
                </a:solidFill>
                <a:latin typeface="Arial" panose="020B0604020202020204" pitchFamily="34" charset="0"/>
                <a:ea typeface="Open Sans" panose="020B0606030504020204" pitchFamily="34" charset="0"/>
                <a:cs typeface="Arial" panose="020B0604020202020204" pitchFamily="34" charset="0"/>
              </a:rPr>
              <a:t>VARIABLE</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1. RESPECTO A LAS ACTAS  DE LA </a:t>
            </a:r>
            <a:r>
              <a:rPr lang="es-BO" sz="1400" b="1" dirty="0">
                <a:solidFill>
                  <a:prstClr val="black"/>
                </a:solidFill>
                <a:latin typeface="Arial" panose="020B0604020202020204" pitchFamily="34" charset="0"/>
                <a:ea typeface="Open Sans" panose="020B0606030504020204" pitchFamily="34" charset="0"/>
                <a:cs typeface="Arial" panose="020B0604020202020204" pitchFamily="34" charset="0"/>
              </a:rPr>
              <a:t>VARIABLE </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 SE EVIDENCIA FAVORECIMIENTO DE 224 VOTOS AL MAS.</a:t>
            </a:r>
          </a:p>
          <a:p>
            <a:pPr marL="0" marR="0" lvl="0" indent="0" algn="l" defTabSz="914400" rtl="0" eaLnBrk="1" fontAlgn="auto" latinLnBrk="0" hangingPunct="1">
              <a:lnSpc>
                <a:spcPct val="90000"/>
              </a:lnSpc>
              <a:spcBef>
                <a:spcPct val="0"/>
              </a:spcBef>
              <a:spcAft>
                <a:spcPts val="0"/>
              </a:spcAft>
              <a:buClrTx/>
              <a:buSzTx/>
              <a:buFontTx/>
              <a:buNone/>
              <a:tabLst/>
              <a:defRPr/>
            </a:pPr>
            <a:endParaRPr lang="es-ES" sz="1400" b="1" dirty="0">
              <a:solidFill>
                <a:prstClr val="black"/>
              </a:solidFill>
              <a:latin typeface="Arial" panose="020B0604020202020204" pitchFamily="34" charset="0"/>
              <a:cs typeface="Arial" panose="020B0604020202020204" pitchFamily="34" charset="0"/>
            </a:endParaRPr>
          </a:p>
          <a:p>
            <a:pPr lvl="0"/>
            <a:r>
              <a:rPr lang="es-BO" sz="1400" b="1" dirty="0">
                <a:solidFill>
                  <a:prstClr val="black"/>
                </a:solidFill>
                <a:latin typeface="Arial" panose="020B0604020202020204" pitchFamily="34" charset="0"/>
                <a:ea typeface="Open Sans" panose="020B0606030504020204" pitchFamily="34" charset="0"/>
                <a:cs typeface="Arial" panose="020B0604020202020204" pitchFamily="34" charset="0"/>
              </a:rPr>
              <a:t>VARIABLE</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2</a:t>
            </a:r>
            <a:r>
              <a:rPr lang="es-ES" sz="1400" b="1" dirty="0">
                <a:solidFill>
                  <a:prstClr val="black"/>
                </a:solidFill>
                <a:latin typeface="Arial" panose="020B0604020202020204" pitchFamily="34" charset="0"/>
                <a:cs typeface="Arial" panose="020B0604020202020204" pitchFamily="34" charset="0"/>
              </a:rPr>
              <a:t>. RESPECTO A LAS ACTAS  DE LA </a:t>
            </a:r>
            <a:r>
              <a:rPr lang="es-BO" sz="1400" b="1" dirty="0">
                <a:solidFill>
                  <a:prstClr val="black"/>
                </a:solidFill>
                <a:latin typeface="Arial" panose="020B0604020202020204" pitchFamily="34" charset="0"/>
                <a:ea typeface="Open Sans" panose="020B0606030504020204" pitchFamily="34" charset="0"/>
                <a:cs typeface="Arial" panose="020B0604020202020204" pitchFamily="34" charset="0"/>
              </a:rPr>
              <a:t>VARIABLE </a:t>
            </a:r>
            <a:r>
              <a:rPr lang="es-ES" sz="1400" b="1" dirty="0">
                <a:solidFill>
                  <a:prstClr val="black"/>
                </a:solidFill>
                <a:latin typeface="Arial" panose="020B0604020202020204" pitchFamily="34" charset="0"/>
                <a:cs typeface="Arial" panose="020B0604020202020204" pitchFamily="34" charset="0"/>
              </a:rPr>
              <a:t>2 SE EVIDENCIA FAVORECIMIENTO DE 1.014  VOTOS AL MAS.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r>
              <a:rPr lang="es-BO" sz="1400" b="1" dirty="0">
                <a:solidFill>
                  <a:prstClr val="black"/>
                </a:solidFill>
                <a:latin typeface="Arial" panose="020B0604020202020204" pitchFamily="34" charset="0"/>
                <a:ea typeface="Open Sans" panose="020B0606030504020204" pitchFamily="34" charset="0"/>
                <a:cs typeface="Arial" panose="020B0604020202020204" pitchFamily="34" charset="0"/>
              </a:rPr>
              <a:t>VARIABLE</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3. </a:t>
            </a:r>
            <a:r>
              <a:rPr lang="es-ES" sz="1400" b="1" dirty="0">
                <a:solidFill>
                  <a:prstClr val="black"/>
                </a:solidFill>
                <a:latin typeface="Arial" panose="020B0604020202020204" pitchFamily="34" charset="0"/>
                <a:cs typeface="Arial" panose="020B0604020202020204" pitchFamily="34" charset="0"/>
              </a:rPr>
              <a:t>RESPECTO A LAS ACTAS  DE LA </a:t>
            </a:r>
            <a:r>
              <a:rPr lang="es-BO" sz="1400" b="1" dirty="0">
                <a:solidFill>
                  <a:prstClr val="black"/>
                </a:solidFill>
                <a:latin typeface="Arial" panose="020B0604020202020204" pitchFamily="34" charset="0"/>
                <a:ea typeface="Open Sans" panose="020B0606030504020204" pitchFamily="34" charset="0"/>
                <a:cs typeface="Arial" panose="020B0604020202020204" pitchFamily="34" charset="0"/>
              </a:rPr>
              <a:t>VARIABLE </a:t>
            </a:r>
            <a:r>
              <a:rPr lang="es-ES" sz="1400" b="1" dirty="0">
                <a:solidFill>
                  <a:prstClr val="black"/>
                </a:solidFill>
                <a:latin typeface="Arial" panose="020B0604020202020204" pitchFamily="34" charset="0"/>
                <a:cs typeface="Arial" panose="020B0604020202020204" pitchFamily="34" charset="0"/>
              </a:rPr>
              <a:t>3 SE EVIDENCIA FAVORECIMIENTO DE 4.275 VOTOS AL MAS.</a:t>
            </a:r>
            <a:endPar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s-ES" sz="1400" b="1" dirty="0">
              <a:solidFill>
                <a:prstClr val="black"/>
              </a:solidFill>
              <a:latin typeface="Arial" panose="020B0604020202020204" pitchFamily="34" charset="0"/>
              <a:cs typeface="Arial" panose="020B0604020202020204" pitchFamily="34" charset="0"/>
            </a:endParaRPr>
          </a:p>
          <a:p>
            <a:pPr lvl="0"/>
            <a:r>
              <a:rPr lang="es-BO" sz="1400" b="1" dirty="0">
                <a:solidFill>
                  <a:prstClr val="black"/>
                </a:solidFill>
                <a:latin typeface="Arial" panose="020B0604020202020204" pitchFamily="34" charset="0"/>
                <a:ea typeface="Open Sans" panose="020B0606030504020204" pitchFamily="34" charset="0"/>
                <a:cs typeface="Arial" panose="020B0604020202020204" pitchFamily="34" charset="0"/>
              </a:rPr>
              <a:t>VARIABLE</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4. RESPECTO A LAS ACTAS CON VOTO MAYOR A LA CANTIDAD DE INSCRITOS EL MAS ES FAVORECIDO CON 10.542 VOTOS.</a:t>
            </a:r>
          </a:p>
          <a:p>
            <a:pPr marL="0" marR="0" lvl="0" indent="0" algn="l" defTabSz="914400" rtl="0" eaLnBrk="1" fontAlgn="auto" latinLnBrk="0" hangingPunct="1">
              <a:lnSpc>
                <a:spcPct val="90000"/>
              </a:lnSpc>
              <a:spcBef>
                <a:spcPct val="0"/>
              </a:spcBef>
              <a:spcAft>
                <a:spcPts val="0"/>
              </a:spcAft>
              <a:buClrTx/>
              <a:buSzTx/>
              <a:buFontTx/>
              <a:buNone/>
              <a:tabLst/>
              <a:defRPr/>
            </a:pPr>
            <a:endParaRPr lang="es-ES" sz="1400" b="1" dirty="0">
              <a:solidFill>
                <a:prstClr val="black"/>
              </a:solidFill>
              <a:latin typeface="Arial" panose="020B0604020202020204" pitchFamily="34" charset="0"/>
              <a:cs typeface="Arial" panose="020B0604020202020204" pitchFamily="34" charset="0"/>
            </a:endParaRPr>
          </a:p>
          <a:p>
            <a:pPr lvl="0"/>
            <a:r>
              <a:rPr lang="es-BO" sz="1400" b="1" dirty="0">
                <a:solidFill>
                  <a:prstClr val="black"/>
                </a:solidFill>
                <a:latin typeface="Arial" panose="020B0604020202020204" pitchFamily="34" charset="0"/>
                <a:ea typeface="Open Sans" panose="020B0606030504020204" pitchFamily="34" charset="0"/>
                <a:cs typeface="Arial" panose="020B0604020202020204" pitchFamily="34" charset="0"/>
              </a:rPr>
              <a:t>VARIABLE</a:t>
            </a:r>
            <a:r>
              <a:rPr kumimoji="0" lang="es-BO"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5. S</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OBRE LAS ACTAS CON SUMATORIA DE VOTOS VÁLIDOS INCORRECTOS, SE EVIDENCIA FAVORECIMIENTO AL MAS CON </a:t>
            </a:r>
            <a:r>
              <a:rPr lang="es-BO" sz="1400" b="1" dirty="0">
                <a:solidFill>
                  <a:prstClr val="black"/>
                </a:solidFill>
                <a:latin typeface="Arial" panose="020B0604020202020204" pitchFamily="34" charset="0"/>
                <a:ea typeface="Open Sans" panose="020B0606030504020204" pitchFamily="34" charset="0"/>
                <a:cs typeface="Arial" panose="020B0604020202020204" pitchFamily="34" charset="0"/>
              </a:rPr>
              <a:t>93.222 VOTOS</a:t>
            </a:r>
            <a:endPar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BO" sz="1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lvl="0"/>
            <a:r>
              <a:rPr kumimoji="0" lang="es-BO"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TOTAL GENERAL: </a:t>
            </a:r>
            <a:r>
              <a:rPr lang="es-BO" sz="2400" b="1" dirty="0">
                <a:solidFill>
                  <a:prstClr val="black"/>
                </a:solidFill>
                <a:latin typeface="Arial" panose="020B0604020202020204" pitchFamily="34" charset="0"/>
                <a:cs typeface="Arial" panose="020B0604020202020204" pitchFamily="34" charset="0"/>
              </a:rPr>
              <a:t>109.277‬ </a:t>
            </a:r>
            <a:r>
              <a:rPr kumimoji="0" lang="es-BO"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votos cuestionados.</a:t>
            </a:r>
          </a:p>
        </p:txBody>
      </p:sp>
    </p:spTree>
    <p:extLst>
      <p:ext uri="{BB962C8B-B14F-4D97-AF65-F5344CB8AC3E}">
        <p14:creationId xmlns:p14="http://schemas.microsoft.com/office/powerpoint/2010/main" val="3146015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89A1675-7964-43CD-9EA4-F22F08AEC37B}"/>
              </a:ext>
            </a:extLst>
          </p:cNvPr>
          <p:cNvSpPr/>
          <p:nvPr/>
        </p:nvSpPr>
        <p:spPr>
          <a:xfrm>
            <a:off x="514812" y="1037134"/>
            <a:ext cx="11093204" cy="1252651"/>
          </a:xfrm>
          <a:prstGeom prst="rect">
            <a:avLst/>
          </a:prstGeom>
        </p:spPr>
        <p:txBody>
          <a:bodyPr wrap="square">
            <a:spAutoFit/>
          </a:bodyPr>
          <a:lstStyle/>
          <a:p>
            <a:pPr lvl="0" algn="just">
              <a:defRPr/>
            </a:pPr>
            <a:endParaRPr lang="es-BO" sz="2500" b="1"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lvl="0">
              <a:lnSpc>
                <a:spcPct val="90000"/>
              </a:lnSpc>
              <a:spcBef>
                <a:spcPct val="0"/>
              </a:spcBef>
              <a:defRPr/>
            </a:pPr>
            <a:r>
              <a:rPr lang="es-ES" sz="2800" b="1" dirty="0">
                <a:solidFill>
                  <a:prstClr val="black"/>
                </a:solidFill>
                <a:latin typeface="Arial" panose="020B0604020202020204" pitchFamily="34" charset="0"/>
                <a:cs typeface="Arial" panose="020B0604020202020204" pitchFamily="34" charset="0"/>
              </a:rPr>
              <a:t>ACTAS CON VOTOS IGUALES O MAYORES AL 90% EN FAVOR DEL MAS</a:t>
            </a:r>
            <a:endParaRPr lang="es-BO" sz="2800" b="1" dirty="0">
              <a:solidFill>
                <a:prstClr val="black"/>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A2476B57-2DB2-4F9F-883C-6A12AB131563}"/>
              </a:ext>
            </a:extLst>
          </p:cNvPr>
          <p:cNvPicPr>
            <a:picLocks noChangeAspect="1"/>
          </p:cNvPicPr>
          <p:nvPr/>
        </p:nvPicPr>
        <p:blipFill rotWithShape="1">
          <a:blip r:embed="rId2"/>
          <a:srcRect l="1949" t="8000" b="6667"/>
          <a:stretch/>
        </p:blipFill>
        <p:spPr>
          <a:xfrm>
            <a:off x="514812" y="2461846"/>
            <a:ext cx="5524840" cy="3327361"/>
          </a:xfrm>
          <a:prstGeom prst="rect">
            <a:avLst/>
          </a:prstGeom>
        </p:spPr>
      </p:pic>
      <p:sp>
        <p:nvSpPr>
          <p:cNvPr id="6" name="Rectángulo 5">
            <a:extLst>
              <a:ext uri="{FF2B5EF4-FFF2-40B4-BE49-F238E27FC236}">
                <a16:creationId xmlns:a16="http://schemas.microsoft.com/office/drawing/2014/main" id="{CCDB5AA3-0692-4C52-8FD4-C2863AD053A6}"/>
              </a:ext>
            </a:extLst>
          </p:cNvPr>
          <p:cNvSpPr/>
          <p:nvPr/>
        </p:nvSpPr>
        <p:spPr>
          <a:xfrm>
            <a:off x="6289261" y="2802087"/>
            <a:ext cx="5387927"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1.439 actas el </a:t>
            </a:r>
            <a:r>
              <a:rPr kumimoji="0" lang="es-BO"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a:t>
            </a:r>
            <a:r>
              <a:rPr kumimoji="0" lang="es-BO"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obtuvo, de manera inusual, más del 90% de los votos en cada mesa. El total de votos de estas actas asciende a 214,707 votos. </a:t>
            </a:r>
          </a:p>
        </p:txBody>
      </p:sp>
      <p:sp>
        <p:nvSpPr>
          <p:cNvPr id="7" name="Rectángulo 6">
            <a:extLst>
              <a:ext uri="{FF2B5EF4-FFF2-40B4-BE49-F238E27FC236}">
                <a16:creationId xmlns:a16="http://schemas.microsoft.com/office/drawing/2014/main" id="{FA99D9AF-0F10-4123-BC9E-B8B54BECB995}"/>
              </a:ext>
            </a:extLst>
          </p:cNvPr>
          <p:cNvSpPr/>
          <p:nvPr/>
        </p:nvSpPr>
        <p:spPr>
          <a:xfrm>
            <a:off x="984089" y="5789207"/>
            <a:ext cx="3639138" cy="261610"/>
          </a:xfrm>
          <a:prstGeom prst="rect">
            <a:avLst/>
          </a:prstGeom>
        </p:spPr>
        <p:txBody>
          <a:bodyPr wrap="none">
            <a:spAutoFit/>
          </a:bodyPr>
          <a:lstStyle/>
          <a:p>
            <a:r>
              <a:rPr lang="es-ES" sz="1100" b="1" dirty="0">
                <a:latin typeface="Arial" panose="020B0604020202020204" pitchFamily="34" charset="0"/>
                <a:cs typeface="Arial" panose="020B0604020202020204" pitchFamily="34" charset="0"/>
              </a:rPr>
              <a:t>ACTA DE LA MESA </a:t>
            </a:r>
            <a:r>
              <a:rPr lang="es-ES" sz="1100" b="1" dirty="0" err="1">
                <a:latin typeface="Arial" panose="020B0604020202020204" pitchFamily="34" charset="0"/>
                <a:cs typeface="Arial" panose="020B0604020202020204" pitchFamily="34" charset="0"/>
              </a:rPr>
              <a:t>Nº</a:t>
            </a:r>
            <a:r>
              <a:rPr lang="es-ES" sz="1100" b="1" dirty="0">
                <a:latin typeface="Arial" panose="020B0604020202020204" pitchFamily="34" charset="0"/>
                <a:cs typeface="Arial" panose="020B0604020202020204" pitchFamily="34" charset="0"/>
              </a:rPr>
              <a:t> </a:t>
            </a:r>
            <a:r>
              <a:rPr lang="es-ES" sz="1100" b="1" dirty="0">
                <a:solidFill>
                  <a:prstClr val="black"/>
                </a:solidFill>
                <a:latin typeface="Arial" panose="020B0604020202020204" pitchFamily="34" charset="0"/>
                <a:cs typeface="Arial" panose="020B0604020202020204" pitchFamily="34" charset="0"/>
              </a:rPr>
              <a:t>11656</a:t>
            </a:r>
            <a:r>
              <a:rPr lang="es-ES" sz="1100" b="1" dirty="0">
                <a:latin typeface="Arial" panose="020B0604020202020204" pitchFamily="34" charset="0"/>
                <a:cs typeface="Arial" panose="020B0604020202020204" pitchFamily="34" charset="0"/>
              </a:rPr>
              <a:t> PUBLICADA EN TREP</a:t>
            </a:r>
            <a:endParaRPr lang="es-BO"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57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20692B0-0697-4E31-B574-A48A54A59B0D}"/>
              </a:ext>
            </a:extLst>
          </p:cNvPr>
          <p:cNvSpPr/>
          <p:nvPr/>
        </p:nvSpPr>
        <p:spPr>
          <a:xfrm>
            <a:off x="703045" y="976815"/>
            <a:ext cx="10785910" cy="522450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El día domingo 20 de octubre a horas 19:49 se conocieron los resultados del TREP al 83,79%:</a:t>
            </a:r>
          </a:p>
          <a:p>
            <a:pPr marR="0" lvl="0" algn="just" defTabSz="914400" rtl="0" eaLnBrk="1" fontAlgn="auto" latinLnBrk="0" hangingPunct="1">
              <a:lnSpc>
                <a:spcPct val="100000"/>
              </a:lnSpc>
              <a:spcBef>
                <a:spcPts val="0"/>
              </a:spcBef>
              <a:spcAft>
                <a:spcPts val="0"/>
              </a:spcAft>
              <a:buClrTx/>
              <a:buSzTx/>
              <a:tabLst/>
              <a:defRPr/>
            </a:pPr>
            <a:endPar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Comunidad Ciudadana	:	38,16 %</a:t>
            </a:r>
          </a:p>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Movimiento al Socialismo	:	45,28 % </a:t>
            </a:r>
          </a:p>
          <a:p>
            <a:pPr marR="0" lvl="0" algn="just" defTabSz="914400" rtl="0" eaLnBrk="1" fontAlgn="auto" latinLnBrk="0" hangingPunct="1">
              <a:lnSpc>
                <a:spcPct val="100000"/>
              </a:lnSpc>
              <a:spcBef>
                <a:spcPts val="0"/>
              </a:spcBef>
              <a:spcAft>
                <a:spcPts val="0"/>
              </a:spcAft>
              <a:buClrTx/>
              <a:buSzTx/>
              <a:tabLst/>
              <a:defRPr/>
            </a:pPr>
            <a:r>
              <a:rPr lang="es-BO" sz="1450" b="1" dirty="0">
                <a:solidFill>
                  <a:prstClr val="black"/>
                </a:solidFill>
                <a:latin typeface="Arial" panose="020B0604020202020204" pitchFamily="34" charset="0"/>
                <a:ea typeface="Open Sans" panose="020B0606030504020204" pitchFamily="34" charset="0"/>
                <a:cs typeface="Arial" panose="020B0604020202020204" pitchFamily="34" charset="0"/>
              </a:rPr>
              <a:t>	Diferencia		:	7,12 % 	</a:t>
            </a:r>
          </a:p>
          <a:p>
            <a:pPr marR="0" lvl="0" algn="just" defTabSz="914400" rtl="0" eaLnBrk="1" fontAlgn="auto" latinLnBrk="0" hangingPunct="1">
              <a:lnSpc>
                <a:spcPct val="100000"/>
              </a:lnSpc>
              <a:spcBef>
                <a:spcPts val="0"/>
              </a:spcBef>
              <a:spcAft>
                <a:spcPts val="0"/>
              </a:spcAft>
              <a:buClrTx/>
              <a:buSzTx/>
              <a:tabLst/>
              <a:defRPr/>
            </a:pPr>
            <a:endPar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lvl="0" algn="ju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Dichos datos son consistentes con los emitidos por la empresa VIACIENCIA y JUBILEO quienes daban una diferencia no mayor a 5%.</a:t>
            </a:r>
          </a:p>
          <a:p>
            <a:pPr marR="0" lvl="0" algn="just" defTabSz="914400" rtl="0" eaLnBrk="1" fontAlgn="auto" latinLnBrk="0" hangingPunct="1">
              <a:lnSpc>
                <a:spcPct val="100000"/>
              </a:lnSpc>
              <a:spcBef>
                <a:spcPts val="0"/>
              </a:spcBef>
              <a:spcAft>
                <a:spcPts val="0"/>
              </a:spcAft>
              <a:buClrTx/>
              <a:buSzTx/>
              <a:tabLst/>
              <a:defRPr/>
            </a:pPr>
            <a:endPar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El TREP se reanudó a las 18:00 </a:t>
            </a:r>
            <a:r>
              <a:rPr lang="es-BO" sz="1450" dirty="0" err="1">
                <a:solidFill>
                  <a:prstClr val="black"/>
                </a:solidFill>
                <a:latin typeface="Arial" panose="020B0604020202020204" pitchFamily="34" charset="0"/>
                <a:ea typeface="Open Sans" panose="020B0606030504020204" pitchFamily="34" charset="0"/>
                <a:cs typeface="Arial" panose="020B0604020202020204" pitchFamily="34" charset="0"/>
              </a:rPr>
              <a:t>hrs</a:t>
            </a: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del día 21 de octubre con los siguientes resultados:</a:t>
            </a:r>
          </a:p>
          <a:p>
            <a:pPr marR="0" lvl="0" algn="just" defTabSz="914400" rtl="0" eaLnBrk="1" fontAlgn="auto" latinLnBrk="0" hangingPunct="1">
              <a:lnSpc>
                <a:spcPct val="100000"/>
              </a:lnSpc>
              <a:spcBef>
                <a:spcPts val="0"/>
              </a:spcBef>
              <a:spcAft>
                <a:spcPts val="0"/>
              </a:spcAft>
              <a:buClrTx/>
              <a:buSzTx/>
              <a:tabLst/>
              <a:defRPr/>
            </a:pPr>
            <a:endPar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Comunidad Ciudadana	:	36,72 % </a:t>
            </a:r>
          </a:p>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Movimiento al Socialismo	:	46,86 %</a:t>
            </a:r>
          </a:p>
          <a:p>
            <a:pPr marR="0" lvl="0" algn="just" defTabSz="914400" rtl="0" eaLnBrk="1" fontAlgn="auto" latinLnBrk="0" hangingPunct="1">
              <a:lnSpc>
                <a:spcPct val="100000"/>
              </a:lnSpc>
              <a:spcBef>
                <a:spcPts val="0"/>
              </a:spcBef>
              <a:spcAft>
                <a:spcPts val="0"/>
              </a:spcAft>
              <a:buClrTx/>
              <a:buSzTx/>
              <a:tabLst/>
              <a:defRPr/>
            </a:pPr>
            <a:r>
              <a:rPr lang="es-BO" sz="1450" b="1" dirty="0">
                <a:solidFill>
                  <a:prstClr val="black"/>
                </a:solidFill>
                <a:latin typeface="Arial" panose="020B0604020202020204" pitchFamily="34" charset="0"/>
                <a:ea typeface="Open Sans" panose="020B0606030504020204" pitchFamily="34" charset="0"/>
                <a:cs typeface="Arial" panose="020B0604020202020204" pitchFamily="34" charset="0"/>
              </a:rPr>
              <a:t>	Diferencia		:	10,14 %</a:t>
            </a:r>
          </a:p>
          <a:p>
            <a:pPr marR="0" lvl="0" algn="just" defTabSz="914400" rtl="0" eaLnBrk="1" fontAlgn="auto" latinLnBrk="0" hangingPunct="1">
              <a:lnSpc>
                <a:spcPct val="100000"/>
              </a:lnSpc>
              <a:spcBef>
                <a:spcPts val="0"/>
              </a:spcBef>
              <a:spcAft>
                <a:spcPts val="0"/>
              </a:spcAft>
              <a:buClrTx/>
              <a:buSzTx/>
              <a:tabLst/>
              <a:defRPr/>
            </a:pPr>
            <a:endPar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La Misión de Observación Electoral MOE de la OEA evidenció un cambio inexplicable en la tendencia del voto con estos resultados.</a:t>
            </a:r>
          </a:p>
          <a:p>
            <a:pPr marR="0" lvl="0" algn="just" defTabSz="914400" rtl="0" eaLnBrk="1" fontAlgn="auto" latinLnBrk="0" hangingPunct="1">
              <a:lnSpc>
                <a:spcPct val="100000"/>
              </a:lnSpc>
              <a:spcBef>
                <a:spcPts val="0"/>
              </a:spcBef>
              <a:spcAft>
                <a:spcPts val="0"/>
              </a:spcAft>
              <a:buClrTx/>
              <a:buSzTx/>
              <a:tabLst/>
              <a:defRPr/>
            </a:pPr>
            <a:endPar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El Cómputo Oficial al 99,17 % refleja en su ultimo reporte de 24 de octubre los siguientes resultados:</a:t>
            </a:r>
          </a:p>
          <a:p>
            <a:pPr marR="0" lvl="0" algn="just" defTabSz="914400" rtl="0" eaLnBrk="1" fontAlgn="auto" latinLnBrk="0" hangingPunct="1">
              <a:lnSpc>
                <a:spcPct val="100000"/>
              </a:lnSpc>
              <a:spcBef>
                <a:spcPts val="0"/>
              </a:spcBef>
              <a:spcAft>
                <a:spcPts val="0"/>
              </a:spcAft>
              <a:buClrTx/>
              <a:buSzTx/>
              <a:tabLst/>
              <a:defRPr/>
            </a:pPr>
            <a:endPar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Comunidad Ciudadana	:	36,59 %</a:t>
            </a:r>
          </a:p>
          <a:p>
            <a:pPr marR="0" lvl="0" algn="just" defTabSz="914400" rtl="0" eaLnBrk="1" fontAlgn="auto" latinLnBrk="0" hangingPunct="1">
              <a:lnSpc>
                <a:spcPct val="100000"/>
              </a:lnSpc>
              <a:spcBef>
                <a:spcPts val="0"/>
              </a:spcBef>
              <a:spcAft>
                <a:spcPts val="0"/>
              </a:spcAft>
              <a:buClrTx/>
              <a:buSzTx/>
              <a:tabLst/>
              <a:defRPr/>
            </a:pPr>
            <a:r>
              <a:rPr lang="es-BO" sz="1450" dirty="0">
                <a:solidFill>
                  <a:prstClr val="black"/>
                </a:solidFill>
                <a:latin typeface="Arial" panose="020B0604020202020204" pitchFamily="34" charset="0"/>
                <a:ea typeface="Open Sans" panose="020B0606030504020204" pitchFamily="34" charset="0"/>
                <a:cs typeface="Arial" panose="020B0604020202020204" pitchFamily="34" charset="0"/>
              </a:rPr>
              <a:t>	Movimiento al Socialismo	:	46,96 %</a:t>
            </a:r>
          </a:p>
          <a:p>
            <a:pPr marR="0" lvl="0" algn="just" defTabSz="914400" rtl="0" eaLnBrk="1" fontAlgn="auto" latinLnBrk="0" hangingPunct="1">
              <a:lnSpc>
                <a:spcPct val="100000"/>
              </a:lnSpc>
              <a:spcBef>
                <a:spcPts val="0"/>
              </a:spcBef>
              <a:spcAft>
                <a:spcPts val="0"/>
              </a:spcAft>
              <a:buClrTx/>
              <a:buSzTx/>
              <a:tabLst/>
              <a:defRPr/>
            </a:pPr>
            <a:r>
              <a:rPr lang="es-BO" sz="1450" b="1" dirty="0">
                <a:solidFill>
                  <a:prstClr val="black"/>
                </a:solidFill>
                <a:latin typeface="Arial" panose="020B0604020202020204" pitchFamily="34" charset="0"/>
                <a:ea typeface="Open Sans" panose="020B0606030504020204" pitchFamily="34" charset="0"/>
                <a:cs typeface="Arial" panose="020B0604020202020204" pitchFamily="34" charset="0"/>
              </a:rPr>
              <a:t>	Diferencia		:	10,37 % (son 22.552 votos que determinan o no la segunda vuelta electoral)</a:t>
            </a:r>
          </a:p>
        </p:txBody>
      </p:sp>
      <p:sp>
        <p:nvSpPr>
          <p:cNvPr id="5" name="Título 1">
            <a:extLst>
              <a:ext uri="{FF2B5EF4-FFF2-40B4-BE49-F238E27FC236}">
                <a16:creationId xmlns:a16="http://schemas.microsoft.com/office/drawing/2014/main" id="{0652C67E-0DD6-43B3-8720-A31279D9CA3D}"/>
              </a:ext>
            </a:extLst>
          </p:cNvPr>
          <p:cNvSpPr txBox="1">
            <a:spLocks/>
          </p:cNvSpPr>
          <p:nvPr/>
        </p:nvSpPr>
        <p:spPr>
          <a:xfrm>
            <a:off x="2037316" y="289444"/>
            <a:ext cx="11088109" cy="4835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200" b="1" dirty="0">
                <a:latin typeface="Arial" panose="020B0604020202020204" pitchFamily="34" charset="0"/>
                <a:ea typeface="Open Sans" panose="020B0606030504020204" pitchFamily="34" charset="0"/>
                <a:cs typeface="Arial" panose="020B0604020202020204" pitchFamily="34" charset="0"/>
              </a:rPr>
              <a:t>ESTADO DE SITUACIÓN DEL TREP Y SISTEMA DE COMPUTO OFICIAL</a:t>
            </a:r>
            <a:endParaRPr lang="es-BO" sz="2200" b="1"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71454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vo: Esperamos el Voto Rural"/>
          <p:cNvSpPr txBox="1">
            <a:spLocks noGrp="1"/>
          </p:cNvSpPr>
          <p:nvPr>
            <p:ph type="title"/>
          </p:nvPr>
        </p:nvSpPr>
        <p:spPr>
          <a:xfrm>
            <a:off x="3432687" y="406603"/>
            <a:ext cx="5326626" cy="675251"/>
          </a:xfrm>
          <a:prstGeom prst="rect">
            <a:avLst/>
          </a:prstGeom>
        </p:spPr>
        <p:txBody>
          <a:bodyPr>
            <a:normAutofit/>
          </a:bodyPr>
          <a:lstStyle>
            <a:lvl1pPr defTabSz="484886">
              <a:defRPr sz="6640"/>
            </a:lvl1pPr>
          </a:lstStyle>
          <a:p>
            <a:r>
              <a:rPr sz="2800" b="1" dirty="0">
                <a:latin typeface="Arial" panose="020B0604020202020204" pitchFamily="34" charset="0"/>
                <a:ea typeface="Open Sans" panose="020B0606030504020204" pitchFamily="34" charset="0"/>
                <a:cs typeface="Arial" panose="020B0604020202020204" pitchFamily="34" charset="0"/>
              </a:rPr>
              <a:t>Evo: </a:t>
            </a:r>
            <a:r>
              <a:rPr sz="2800" b="1" dirty="0" err="1">
                <a:latin typeface="Arial" panose="020B0604020202020204" pitchFamily="34" charset="0"/>
                <a:ea typeface="Open Sans" panose="020B0606030504020204" pitchFamily="34" charset="0"/>
                <a:cs typeface="Arial" panose="020B0604020202020204" pitchFamily="34" charset="0"/>
              </a:rPr>
              <a:t>Esperamos</a:t>
            </a:r>
            <a:r>
              <a:rPr sz="2800" b="1" dirty="0">
                <a:latin typeface="Arial" panose="020B0604020202020204" pitchFamily="34" charset="0"/>
                <a:ea typeface="Open Sans" panose="020B0606030504020204" pitchFamily="34" charset="0"/>
                <a:cs typeface="Arial" panose="020B0604020202020204" pitchFamily="34" charset="0"/>
              </a:rPr>
              <a:t> el </a:t>
            </a:r>
            <a:r>
              <a:rPr sz="2800" b="1" dirty="0" err="1">
                <a:latin typeface="Arial" panose="020B0604020202020204" pitchFamily="34" charset="0"/>
                <a:ea typeface="Open Sans" panose="020B0606030504020204" pitchFamily="34" charset="0"/>
                <a:cs typeface="Arial" panose="020B0604020202020204" pitchFamily="34" charset="0"/>
              </a:rPr>
              <a:t>Voto</a:t>
            </a:r>
            <a:r>
              <a:rPr sz="2800" b="1" dirty="0">
                <a:latin typeface="Arial" panose="020B0604020202020204" pitchFamily="34" charset="0"/>
                <a:ea typeface="Open Sans" panose="020B0606030504020204" pitchFamily="34" charset="0"/>
                <a:cs typeface="Arial" panose="020B0604020202020204" pitchFamily="34" charset="0"/>
              </a:rPr>
              <a:t> Rural </a:t>
            </a:r>
          </a:p>
        </p:txBody>
      </p:sp>
      <p:sp>
        <p:nvSpPr>
          <p:cNvPr id="122" name="Cuando el TREP para al 83% las mesas que restaban venían en un 30% de las 9 ciudades Capitales + El Alto. Es mentira que todo lo restante venía de lo rural…"/>
          <p:cNvSpPr txBox="1">
            <a:spLocks noGrp="1"/>
          </p:cNvSpPr>
          <p:nvPr>
            <p:ph type="body" idx="1"/>
          </p:nvPr>
        </p:nvSpPr>
        <p:spPr>
          <a:xfrm>
            <a:off x="838200" y="1530658"/>
            <a:ext cx="10515600" cy="4351338"/>
          </a:xfrm>
          <a:prstGeom prst="rect">
            <a:avLst/>
          </a:prstGeom>
        </p:spPr>
        <p:txBody>
          <a:bodyPr>
            <a:normAutofit/>
          </a:bodyPr>
          <a:lstStyle/>
          <a:p>
            <a:r>
              <a:rPr sz="2400" dirty="0" err="1">
                <a:latin typeface="Arial" panose="020B0604020202020204" pitchFamily="34" charset="0"/>
                <a:ea typeface="Open Sans" panose="020B0606030504020204" pitchFamily="34" charset="0"/>
                <a:cs typeface="Arial" panose="020B0604020202020204" pitchFamily="34" charset="0"/>
              </a:rPr>
              <a:t>Cuando</a:t>
            </a:r>
            <a:r>
              <a:rPr sz="2400" dirty="0">
                <a:latin typeface="Arial" panose="020B0604020202020204" pitchFamily="34" charset="0"/>
                <a:ea typeface="Open Sans" panose="020B0606030504020204" pitchFamily="34" charset="0"/>
                <a:cs typeface="Arial" panose="020B0604020202020204" pitchFamily="34" charset="0"/>
              </a:rPr>
              <a:t> el TREP </a:t>
            </a:r>
            <a:r>
              <a:rPr lang="es-ES" sz="2400" dirty="0">
                <a:latin typeface="Arial" panose="020B0604020202020204" pitchFamily="34" charset="0"/>
                <a:ea typeface="Open Sans" panose="020B0606030504020204" pitchFamily="34" charset="0"/>
                <a:cs typeface="Arial" panose="020B0604020202020204" pitchFamily="34" charset="0"/>
              </a:rPr>
              <a:t>suspende la publicación de resultados</a:t>
            </a:r>
            <a:r>
              <a:rPr sz="2400" dirty="0">
                <a:latin typeface="Arial" panose="020B0604020202020204" pitchFamily="34" charset="0"/>
                <a:ea typeface="Open Sans" panose="020B0606030504020204" pitchFamily="34" charset="0"/>
                <a:cs typeface="Arial" panose="020B0604020202020204" pitchFamily="34" charset="0"/>
              </a:rPr>
              <a:t> al 83%</a:t>
            </a:r>
            <a:r>
              <a:rPr lang="es-ES" sz="2400" dirty="0">
                <a:latin typeface="Arial" panose="020B0604020202020204" pitchFamily="34" charset="0"/>
                <a:ea typeface="Open Sans" panose="020B0606030504020204" pitchFamily="34" charset="0"/>
                <a:cs typeface="Arial" panose="020B0604020202020204" pitchFamily="34" charset="0"/>
              </a:rPr>
              <a:t>, </a:t>
            </a:r>
            <a:r>
              <a:rPr sz="2400" dirty="0">
                <a:latin typeface="Arial" panose="020B0604020202020204" pitchFamily="34" charset="0"/>
                <a:ea typeface="Open Sans" panose="020B0606030504020204" pitchFamily="34" charset="0"/>
                <a:cs typeface="Arial" panose="020B0604020202020204" pitchFamily="34" charset="0"/>
              </a:rPr>
              <a:t>las mesas </a:t>
            </a:r>
            <a:r>
              <a:rPr lang="es-ES" sz="2400" dirty="0">
                <a:latin typeface="Arial" panose="020B0604020202020204" pitchFamily="34" charset="0"/>
                <a:ea typeface="Open Sans" panose="020B0606030504020204" pitchFamily="34" charset="0"/>
                <a:cs typeface="Arial" panose="020B0604020202020204" pitchFamily="34" charset="0"/>
              </a:rPr>
              <a:t>estaban </a:t>
            </a:r>
            <a:r>
              <a:rPr sz="2400" dirty="0" err="1">
                <a:latin typeface="Arial" panose="020B0604020202020204" pitchFamily="34" charset="0"/>
                <a:ea typeface="Open Sans" panose="020B0606030504020204" pitchFamily="34" charset="0"/>
                <a:cs typeface="Arial" panose="020B0604020202020204" pitchFamily="34" charset="0"/>
              </a:rPr>
              <a:t>en</a:t>
            </a:r>
            <a:r>
              <a:rPr sz="2400" dirty="0">
                <a:latin typeface="Arial" panose="020B0604020202020204" pitchFamily="34" charset="0"/>
                <a:ea typeface="Open Sans" panose="020B0606030504020204" pitchFamily="34" charset="0"/>
                <a:cs typeface="Arial" panose="020B0604020202020204" pitchFamily="34" charset="0"/>
              </a:rPr>
              <a:t> un 30% </a:t>
            </a:r>
            <a:r>
              <a:rPr lang="es-ES" sz="2400" dirty="0">
                <a:latin typeface="Arial" panose="020B0604020202020204" pitchFamily="34" charset="0"/>
                <a:ea typeface="Open Sans" panose="020B0606030504020204" pitchFamily="34" charset="0"/>
                <a:cs typeface="Arial" panose="020B0604020202020204" pitchFamily="34" charset="0"/>
              </a:rPr>
              <a:t>en </a:t>
            </a:r>
            <a:r>
              <a:rPr sz="2400" dirty="0">
                <a:latin typeface="Arial" panose="020B0604020202020204" pitchFamily="34" charset="0"/>
                <a:ea typeface="Open Sans" panose="020B0606030504020204" pitchFamily="34" charset="0"/>
                <a:cs typeface="Arial" panose="020B0604020202020204" pitchFamily="34" charset="0"/>
              </a:rPr>
              <a:t>las 9 </a:t>
            </a:r>
            <a:r>
              <a:rPr sz="2400" dirty="0" err="1">
                <a:latin typeface="Arial" panose="020B0604020202020204" pitchFamily="34" charset="0"/>
                <a:ea typeface="Open Sans" panose="020B0606030504020204" pitchFamily="34" charset="0"/>
                <a:cs typeface="Arial" panose="020B0604020202020204" pitchFamily="34" charset="0"/>
              </a:rPr>
              <a:t>ciudades</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Capitales</a:t>
            </a:r>
            <a:r>
              <a:rPr sz="2400" dirty="0">
                <a:latin typeface="Arial" panose="020B0604020202020204" pitchFamily="34" charset="0"/>
                <a:ea typeface="Open Sans" panose="020B0606030504020204" pitchFamily="34" charset="0"/>
                <a:cs typeface="Arial" panose="020B0604020202020204" pitchFamily="34" charset="0"/>
              </a:rPr>
              <a:t> + El Alto. Es </a:t>
            </a:r>
            <a:r>
              <a:rPr lang="es-ES" sz="2400" dirty="0">
                <a:latin typeface="Arial" panose="020B0604020202020204" pitchFamily="34" charset="0"/>
                <a:ea typeface="Open Sans" panose="020B0606030504020204" pitchFamily="34" charset="0"/>
                <a:cs typeface="Arial" panose="020B0604020202020204" pitchFamily="34" charset="0"/>
              </a:rPr>
              <a:t>FALSO </a:t>
            </a:r>
            <a:r>
              <a:rPr sz="2400" dirty="0">
                <a:latin typeface="Arial" panose="020B0604020202020204" pitchFamily="34" charset="0"/>
                <a:ea typeface="Open Sans" panose="020B0606030504020204" pitchFamily="34" charset="0"/>
                <a:cs typeface="Arial" panose="020B0604020202020204" pitchFamily="34" charset="0"/>
              </a:rPr>
              <a:t>que </a:t>
            </a:r>
            <a:r>
              <a:rPr sz="2400" dirty="0" err="1">
                <a:latin typeface="Arial" panose="020B0604020202020204" pitchFamily="34" charset="0"/>
                <a:ea typeface="Open Sans" panose="020B0606030504020204" pitchFamily="34" charset="0"/>
                <a:cs typeface="Arial" panose="020B0604020202020204" pitchFamily="34" charset="0"/>
              </a:rPr>
              <a:t>todo</a:t>
            </a:r>
            <a:r>
              <a:rPr sz="2400" dirty="0">
                <a:latin typeface="Arial" panose="020B0604020202020204" pitchFamily="34" charset="0"/>
                <a:ea typeface="Open Sans" panose="020B0606030504020204" pitchFamily="34" charset="0"/>
                <a:cs typeface="Arial" panose="020B0604020202020204" pitchFamily="34" charset="0"/>
              </a:rPr>
              <a:t> lo restante </a:t>
            </a:r>
            <a:r>
              <a:rPr sz="2400" dirty="0" err="1">
                <a:latin typeface="Arial" panose="020B0604020202020204" pitchFamily="34" charset="0"/>
                <a:ea typeface="Open Sans" panose="020B0606030504020204" pitchFamily="34" charset="0"/>
                <a:cs typeface="Arial" panose="020B0604020202020204" pitchFamily="34" charset="0"/>
              </a:rPr>
              <a:t>venía</a:t>
            </a:r>
            <a:r>
              <a:rPr sz="2400" dirty="0">
                <a:latin typeface="Arial" panose="020B0604020202020204" pitchFamily="34" charset="0"/>
                <a:ea typeface="Open Sans" panose="020B0606030504020204" pitchFamily="34" charset="0"/>
                <a:cs typeface="Arial" panose="020B0604020202020204" pitchFamily="34" charset="0"/>
              </a:rPr>
              <a:t> de lo rural</a:t>
            </a:r>
            <a:r>
              <a:rPr lang="es-ES" sz="2400" dirty="0">
                <a:latin typeface="Arial" panose="020B0604020202020204" pitchFamily="34" charset="0"/>
                <a:ea typeface="Open Sans" panose="020B0606030504020204" pitchFamily="34" charset="0"/>
                <a:cs typeface="Arial" panose="020B0604020202020204" pitchFamily="34" charset="0"/>
              </a:rPr>
              <a:t>.</a:t>
            </a:r>
            <a:endParaRPr sz="2400" dirty="0">
              <a:latin typeface="Arial" panose="020B0604020202020204" pitchFamily="34" charset="0"/>
              <a:ea typeface="Open Sans" panose="020B0606030504020204" pitchFamily="34" charset="0"/>
              <a:cs typeface="Arial" panose="020B0604020202020204" pitchFamily="34" charset="0"/>
            </a:endParaRPr>
          </a:p>
          <a:p>
            <a:r>
              <a:rPr sz="2400" dirty="0">
                <a:latin typeface="Arial" panose="020B0604020202020204" pitchFamily="34" charset="0"/>
                <a:ea typeface="Open Sans" panose="020B0606030504020204" pitchFamily="34" charset="0"/>
                <a:cs typeface="Arial" panose="020B0604020202020204" pitchFamily="34" charset="0"/>
              </a:rPr>
              <a:t>El 2009 el </a:t>
            </a:r>
            <a:r>
              <a:rPr sz="2400" dirty="0" err="1">
                <a:latin typeface="Arial" panose="020B0604020202020204" pitchFamily="34" charset="0"/>
                <a:ea typeface="Open Sans" panose="020B0606030504020204" pitchFamily="34" charset="0"/>
                <a:cs typeface="Arial" panose="020B0604020202020204" pitchFamily="34" charset="0"/>
              </a:rPr>
              <a:t>área</a:t>
            </a:r>
            <a:r>
              <a:rPr sz="2400" dirty="0">
                <a:latin typeface="Arial" panose="020B0604020202020204" pitchFamily="34" charset="0"/>
                <a:ea typeface="Open Sans" panose="020B0606030504020204" pitchFamily="34" charset="0"/>
                <a:cs typeface="Arial" panose="020B0604020202020204" pitchFamily="34" charset="0"/>
              </a:rPr>
              <a:t> Rural </a:t>
            </a:r>
            <a:r>
              <a:rPr sz="2400" dirty="0" err="1">
                <a:latin typeface="Arial" panose="020B0604020202020204" pitchFamily="34" charset="0"/>
                <a:ea typeface="Open Sans" panose="020B0606030504020204" pitchFamily="34" charset="0"/>
                <a:cs typeface="Arial" panose="020B0604020202020204" pitchFamily="34" charset="0"/>
              </a:rPr>
              <a:t>apoyó</a:t>
            </a:r>
            <a:r>
              <a:rPr sz="2400" dirty="0">
                <a:latin typeface="Arial" panose="020B0604020202020204" pitchFamily="34" charset="0"/>
                <a:ea typeface="Open Sans" panose="020B0606030504020204" pitchFamily="34" charset="0"/>
                <a:cs typeface="Arial" panose="020B0604020202020204" pitchFamily="34" charset="0"/>
              </a:rPr>
              <a:t> a Morales </a:t>
            </a:r>
            <a:r>
              <a:rPr sz="2400" dirty="0" err="1">
                <a:latin typeface="Arial" panose="020B0604020202020204" pitchFamily="34" charset="0"/>
                <a:ea typeface="Open Sans" panose="020B0606030504020204" pitchFamily="34" charset="0"/>
                <a:cs typeface="Arial" panose="020B0604020202020204" pitchFamily="34" charset="0"/>
              </a:rPr>
              <a:t>en</a:t>
            </a:r>
            <a:r>
              <a:rPr sz="2400" dirty="0">
                <a:latin typeface="Arial" panose="020B0604020202020204" pitchFamily="34" charset="0"/>
                <a:ea typeface="Open Sans" panose="020B0606030504020204" pitchFamily="34" charset="0"/>
                <a:cs typeface="Arial" panose="020B0604020202020204" pitchFamily="34" charset="0"/>
              </a:rPr>
              <a:t> 79%, el 21F </a:t>
            </a:r>
            <a:r>
              <a:rPr sz="2400" dirty="0" err="1">
                <a:latin typeface="Arial" panose="020B0604020202020204" pitchFamily="34" charset="0"/>
                <a:ea typeface="Open Sans" panose="020B0606030504020204" pitchFamily="34" charset="0"/>
                <a:cs typeface="Arial" panose="020B0604020202020204" pitchFamily="34" charset="0"/>
              </a:rPr>
              <a:t>bajó</a:t>
            </a:r>
            <a:r>
              <a:rPr sz="2400" dirty="0">
                <a:latin typeface="Arial" panose="020B0604020202020204" pitchFamily="34" charset="0"/>
                <a:ea typeface="Open Sans" panose="020B0606030504020204" pitchFamily="34" charset="0"/>
                <a:cs typeface="Arial" panose="020B0604020202020204" pitchFamily="34" charset="0"/>
              </a:rPr>
              <a:t> a 64%. </a:t>
            </a:r>
            <a:r>
              <a:rPr sz="2400" dirty="0" err="1">
                <a:latin typeface="Arial" panose="020B0604020202020204" pitchFamily="34" charset="0"/>
                <a:ea typeface="Open Sans" panose="020B0606030504020204" pitchFamily="34" charset="0"/>
                <a:cs typeface="Arial" panose="020B0604020202020204" pitchFamily="34" charset="0"/>
              </a:rPr>
              <a:t>Caída</a:t>
            </a:r>
            <a:r>
              <a:rPr sz="2400" dirty="0">
                <a:latin typeface="Arial" panose="020B0604020202020204" pitchFamily="34" charset="0"/>
                <a:ea typeface="Open Sans" panose="020B0606030504020204" pitchFamily="34" charset="0"/>
                <a:cs typeface="Arial" panose="020B0604020202020204" pitchFamily="34" charset="0"/>
              </a:rPr>
              <a:t> de 15 puntos</a:t>
            </a:r>
            <a:r>
              <a:rPr lang="es-ES" sz="2400" dirty="0">
                <a:latin typeface="Arial" panose="020B0604020202020204" pitchFamily="34" charset="0"/>
                <a:ea typeface="Open Sans" panose="020B0606030504020204" pitchFamily="34" charset="0"/>
                <a:cs typeface="Arial" panose="020B0604020202020204" pitchFamily="34" charset="0"/>
              </a:rPr>
              <a:t>.</a:t>
            </a:r>
            <a:endParaRPr sz="2400" dirty="0">
              <a:latin typeface="Arial" panose="020B0604020202020204" pitchFamily="34" charset="0"/>
              <a:ea typeface="Open Sans" panose="020B0606030504020204" pitchFamily="34" charset="0"/>
              <a:cs typeface="Arial" panose="020B0604020202020204" pitchFamily="34" charset="0"/>
            </a:endParaRPr>
          </a:p>
          <a:p>
            <a:r>
              <a:rPr sz="2400" dirty="0" err="1">
                <a:latin typeface="Arial" panose="020B0604020202020204" pitchFamily="34" charset="0"/>
                <a:ea typeface="Open Sans" panose="020B0606030504020204" pitchFamily="34" charset="0"/>
                <a:cs typeface="Arial" panose="020B0604020202020204" pitchFamily="34" charset="0"/>
              </a:rPr>
              <a:t>En</a:t>
            </a:r>
            <a:r>
              <a:rPr sz="2400" dirty="0">
                <a:latin typeface="Arial" panose="020B0604020202020204" pitchFamily="34" charset="0"/>
                <a:ea typeface="Open Sans" panose="020B0606030504020204" pitchFamily="34" charset="0"/>
                <a:cs typeface="Arial" panose="020B0604020202020204" pitchFamily="34" charset="0"/>
              </a:rPr>
              <a:t> el </a:t>
            </a:r>
            <a:r>
              <a:rPr sz="2400" dirty="0" err="1">
                <a:latin typeface="Arial" panose="020B0604020202020204" pitchFamily="34" charset="0"/>
                <a:ea typeface="Open Sans" panose="020B0606030504020204" pitchFamily="34" charset="0"/>
                <a:cs typeface="Arial" panose="020B0604020202020204" pitchFamily="34" charset="0"/>
              </a:rPr>
              <a:t>Recinto</a:t>
            </a:r>
            <a:r>
              <a:rPr sz="2400" dirty="0">
                <a:latin typeface="Arial" panose="020B0604020202020204" pitchFamily="34" charset="0"/>
                <a:ea typeface="Open Sans" panose="020B0606030504020204" pitchFamily="34" charset="0"/>
                <a:cs typeface="Arial" panose="020B0604020202020204" pitchFamily="34" charset="0"/>
              </a:rPr>
              <a:t> electoral Santa Rosa de la Boca de Villa </a:t>
            </a:r>
            <a:r>
              <a:rPr sz="2400" dirty="0" err="1">
                <a:latin typeface="Arial" panose="020B0604020202020204" pitchFamily="34" charset="0"/>
                <a:ea typeface="Open Sans" panose="020B0606030504020204" pitchFamily="34" charset="0"/>
                <a:cs typeface="Arial" panose="020B0604020202020204" pitchFamily="34" charset="0"/>
              </a:rPr>
              <a:t>Tunari</a:t>
            </a:r>
            <a:r>
              <a:rPr sz="2400" dirty="0">
                <a:latin typeface="Arial" panose="020B0604020202020204" pitchFamily="34" charset="0"/>
                <a:ea typeface="Open Sans" panose="020B0606030504020204" pitchFamily="34" charset="0"/>
                <a:cs typeface="Arial" panose="020B0604020202020204" pitchFamily="34" charset="0"/>
              </a:rPr>
              <a:t> CC </a:t>
            </a:r>
            <a:r>
              <a:rPr sz="2400" dirty="0" err="1">
                <a:latin typeface="Arial" panose="020B0604020202020204" pitchFamily="34" charset="0"/>
                <a:ea typeface="Open Sans" panose="020B0606030504020204" pitchFamily="34" charset="0"/>
                <a:cs typeface="Arial" panose="020B0604020202020204" pitchFamily="34" charset="0"/>
              </a:rPr>
              <a:t>ganó</a:t>
            </a:r>
            <a:r>
              <a:rPr sz="2400" dirty="0">
                <a:latin typeface="Arial" panose="020B0604020202020204" pitchFamily="34" charset="0"/>
                <a:ea typeface="Open Sans" panose="020B0606030504020204" pitchFamily="34" charset="0"/>
                <a:cs typeface="Arial" panose="020B0604020202020204" pitchFamily="34" charset="0"/>
              </a:rPr>
              <a:t> con el 76%</a:t>
            </a:r>
            <a:r>
              <a:rPr lang="es-ES" sz="2400" dirty="0">
                <a:latin typeface="Arial" panose="020B0604020202020204" pitchFamily="34" charset="0"/>
                <a:ea typeface="Open Sans" panose="020B0606030504020204" pitchFamily="34" charset="0"/>
                <a:cs typeface="Arial" panose="020B0604020202020204" pitchFamily="34" charset="0"/>
              </a:rPr>
              <a:t>.</a:t>
            </a:r>
            <a:endParaRPr sz="2400" dirty="0">
              <a:latin typeface="Arial" panose="020B0604020202020204" pitchFamily="34" charset="0"/>
              <a:ea typeface="Open Sans" panose="020B0606030504020204" pitchFamily="34" charset="0"/>
              <a:cs typeface="Arial" panose="020B0604020202020204" pitchFamily="34" charset="0"/>
            </a:endParaRPr>
          </a:p>
          <a:p>
            <a:r>
              <a:rPr sz="2400" dirty="0" err="1">
                <a:latin typeface="Arial" panose="020B0604020202020204" pitchFamily="34" charset="0"/>
                <a:ea typeface="Open Sans" panose="020B0606030504020204" pitchFamily="34" charset="0"/>
                <a:cs typeface="Arial" panose="020B0604020202020204" pitchFamily="34" charset="0"/>
              </a:rPr>
              <a:t>En</a:t>
            </a:r>
            <a:r>
              <a:rPr sz="2400" dirty="0">
                <a:latin typeface="Arial" panose="020B0604020202020204" pitchFamily="34" charset="0"/>
                <a:ea typeface="Open Sans" panose="020B0606030504020204" pitchFamily="34" charset="0"/>
                <a:cs typeface="Arial" panose="020B0604020202020204" pitchFamily="34" charset="0"/>
              </a:rPr>
              <a:t> 503 mesas de la </a:t>
            </a:r>
            <a:r>
              <a:rPr sz="2400" dirty="0" err="1">
                <a:latin typeface="Arial" panose="020B0604020202020204" pitchFamily="34" charset="0"/>
                <a:ea typeface="Open Sans" panose="020B0606030504020204" pitchFamily="34" charset="0"/>
                <a:cs typeface="Arial" panose="020B0604020202020204" pitchFamily="34" charset="0"/>
              </a:rPr>
              <a:t>Provincia</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Chapare</a:t>
            </a:r>
            <a:r>
              <a:rPr sz="2400" dirty="0">
                <a:latin typeface="Arial" panose="020B0604020202020204" pitchFamily="34" charset="0"/>
                <a:ea typeface="Open Sans" panose="020B0606030504020204" pitchFamily="34" charset="0"/>
                <a:cs typeface="Arial" panose="020B0604020202020204" pitchFamily="34" charset="0"/>
              </a:rPr>
              <a:t> CC le </a:t>
            </a:r>
            <a:r>
              <a:rPr sz="2400" dirty="0" err="1">
                <a:latin typeface="Arial" panose="020B0604020202020204" pitchFamily="34" charset="0"/>
                <a:ea typeface="Open Sans" panose="020B0606030504020204" pitchFamily="34" charset="0"/>
                <a:cs typeface="Arial" panose="020B0604020202020204" pitchFamily="34" charset="0"/>
              </a:rPr>
              <a:t>ganó</a:t>
            </a:r>
            <a:r>
              <a:rPr sz="2400" dirty="0">
                <a:latin typeface="Arial" panose="020B0604020202020204" pitchFamily="34" charset="0"/>
                <a:ea typeface="Open Sans" panose="020B0606030504020204" pitchFamily="34" charset="0"/>
                <a:cs typeface="Arial" panose="020B0604020202020204" pitchFamily="34" charset="0"/>
              </a:rPr>
              <a:t> al MAS.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residenta del TSE: Quitamos el TREP para que la gente no se confunda con el cómputo"/>
          <p:cNvSpPr txBox="1">
            <a:spLocks noGrp="1"/>
          </p:cNvSpPr>
          <p:nvPr>
            <p:ph type="title"/>
          </p:nvPr>
        </p:nvSpPr>
        <p:spPr>
          <a:xfrm>
            <a:off x="2723535" y="191729"/>
            <a:ext cx="8630265" cy="1325563"/>
          </a:xfrm>
          <a:prstGeom prst="rect">
            <a:avLst/>
          </a:prstGeom>
        </p:spPr>
        <p:txBody>
          <a:bodyPr>
            <a:normAutofit/>
          </a:bodyPr>
          <a:lstStyle>
            <a:lvl1pPr defTabSz="321310">
              <a:defRPr sz="4400"/>
            </a:lvl1pPr>
          </a:lstStyle>
          <a:p>
            <a:r>
              <a:rPr sz="2800" b="1" dirty="0" err="1">
                <a:latin typeface="Arial" panose="020B0604020202020204" pitchFamily="34" charset="0"/>
                <a:ea typeface="Open Sans" panose="020B0606030504020204" pitchFamily="34" charset="0"/>
                <a:cs typeface="Arial" panose="020B0604020202020204" pitchFamily="34" charset="0"/>
              </a:rPr>
              <a:t>Presidenta</a:t>
            </a:r>
            <a:r>
              <a:rPr sz="2800" b="1" dirty="0">
                <a:latin typeface="Arial" panose="020B0604020202020204" pitchFamily="34" charset="0"/>
                <a:ea typeface="Open Sans" panose="020B0606030504020204" pitchFamily="34" charset="0"/>
                <a:cs typeface="Arial" panose="020B0604020202020204" pitchFamily="34" charset="0"/>
              </a:rPr>
              <a:t> del TSE: </a:t>
            </a:r>
            <a:r>
              <a:rPr sz="2800" b="1" dirty="0" err="1">
                <a:latin typeface="Arial" panose="020B0604020202020204" pitchFamily="34" charset="0"/>
                <a:ea typeface="Open Sans" panose="020B0606030504020204" pitchFamily="34" charset="0"/>
                <a:cs typeface="Arial" panose="020B0604020202020204" pitchFamily="34" charset="0"/>
              </a:rPr>
              <a:t>Quitamos</a:t>
            </a:r>
            <a:r>
              <a:rPr sz="2800" b="1" dirty="0">
                <a:latin typeface="Arial" panose="020B0604020202020204" pitchFamily="34" charset="0"/>
                <a:ea typeface="Open Sans" panose="020B0606030504020204" pitchFamily="34" charset="0"/>
                <a:cs typeface="Arial" panose="020B0604020202020204" pitchFamily="34" charset="0"/>
              </a:rPr>
              <a:t> el TREP </a:t>
            </a:r>
            <a:br>
              <a:rPr lang="es-ES" sz="2800" b="1" dirty="0">
                <a:latin typeface="Arial" panose="020B0604020202020204" pitchFamily="34" charset="0"/>
                <a:ea typeface="Open Sans" panose="020B0606030504020204" pitchFamily="34" charset="0"/>
                <a:cs typeface="Arial" panose="020B0604020202020204" pitchFamily="34" charset="0"/>
              </a:rPr>
            </a:br>
            <a:r>
              <a:rPr sz="2800" b="1" dirty="0">
                <a:latin typeface="Arial" panose="020B0604020202020204" pitchFamily="34" charset="0"/>
                <a:ea typeface="Open Sans" panose="020B0606030504020204" pitchFamily="34" charset="0"/>
                <a:cs typeface="Arial" panose="020B0604020202020204" pitchFamily="34" charset="0"/>
              </a:rPr>
              <a:t>para que la </a:t>
            </a:r>
            <a:r>
              <a:rPr sz="2800" b="1" dirty="0" err="1">
                <a:latin typeface="Arial" panose="020B0604020202020204" pitchFamily="34" charset="0"/>
                <a:ea typeface="Open Sans" panose="020B0606030504020204" pitchFamily="34" charset="0"/>
                <a:cs typeface="Arial" panose="020B0604020202020204" pitchFamily="34" charset="0"/>
              </a:rPr>
              <a:t>gente</a:t>
            </a:r>
            <a:r>
              <a:rPr sz="2800" b="1" dirty="0">
                <a:latin typeface="Arial" panose="020B0604020202020204" pitchFamily="34" charset="0"/>
                <a:ea typeface="Open Sans" panose="020B0606030504020204" pitchFamily="34" charset="0"/>
                <a:cs typeface="Arial" panose="020B0604020202020204" pitchFamily="34" charset="0"/>
              </a:rPr>
              <a:t> no se </a:t>
            </a:r>
            <a:r>
              <a:rPr sz="2800" b="1" dirty="0" err="1">
                <a:latin typeface="Arial" panose="020B0604020202020204" pitchFamily="34" charset="0"/>
                <a:ea typeface="Open Sans" panose="020B0606030504020204" pitchFamily="34" charset="0"/>
                <a:cs typeface="Arial" panose="020B0604020202020204" pitchFamily="34" charset="0"/>
              </a:rPr>
              <a:t>confunda</a:t>
            </a:r>
            <a:r>
              <a:rPr sz="2800" b="1" dirty="0">
                <a:latin typeface="Arial" panose="020B0604020202020204" pitchFamily="34" charset="0"/>
                <a:ea typeface="Open Sans" panose="020B0606030504020204" pitchFamily="34" charset="0"/>
                <a:cs typeface="Arial" panose="020B0604020202020204" pitchFamily="34" charset="0"/>
              </a:rPr>
              <a:t> con el </a:t>
            </a:r>
            <a:r>
              <a:rPr sz="2800" b="1" dirty="0" err="1">
                <a:latin typeface="Arial" panose="020B0604020202020204" pitchFamily="34" charset="0"/>
                <a:ea typeface="Open Sans" panose="020B0606030504020204" pitchFamily="34" charset="0"/>
                <a:cs typeface="Arial" panose="020B0604020202020204" pitchFamily="34" charset="0"/>
              </a:rPr>
              <a:t>cómputo</a:t>
            </a:r>
            <a:endParaRPr sz="2800" b="1" dirty="0">
              <a:latin typeface="Arial" panose="020B0604020202020204" pitchFamily="34" charset="0"/>
              <a:ea typeface="Open Sans" panose="020B0606030504020204" pitchFamily="34" charset="0"/>
              <a:cs typeface="Arial" panose="020B0604020202020204" pitchFamily="34" charset="0"/>
            </a:endParaRPr>
          </a:p>
        </p:txBody>
      </p:sp>
      <p:sp>
        <p:nvSpPr>
          <p:cNvPr id="125" name="Desde 2016 el TSE administró varios procesos electorales, incluido 21F y primarias, donde el TREP y el Cómputo estaban en paralelo. Y estos procesos fueron administrados por esta misma sala plena"/>
          <p:cNvSpPr txBox="1">
            <a:spLocks noGrp="1"/>
          </p:cNvSpPr>
          <p:nvPr>
            <p:ph type="body" idx="1"/>
          </p:nvPr>
        </p:nvSpPr>
        <p:spPr>
          <a:xfrm>
            <a:off x="838200" y="2036583"/>
            <a:ext cx="10515600" cy="2784834"/>
          </a:xfrm>
          <a:prstGeom prst="rect">
            <a:avLst/>
          </a:prstGeom>
        </p:spPr>
        <p:txBody>
          <a:bodyPr>
            <a:normAutofit/>
          </a:bodyPr>
          <a:lstStyle/>
          <a:p>
            <a:r>
              <a:rPr sz="2400" dirty="0" err="1">
                <a:latin typeface="Arial" panose="020B0604020202020204" pitchFamily="34" charset="0"/>
                <a:ea typeface="Open Sans" panose="020B0606030504020204" pitchFamily="34" charset="0"/>
                <a:cs typeface="Arial" panose="020B0604020202020204" pitchFamily="34" charset="0"/>
              </a:rPr>
              <a:t>Desde</a:t>
            </a:r>
            <a:r>
              <a:rPr sz="2400" dirty="0">
                <a:latin typeface="Arial" panose="020B0604020202020204" pitchFamily="34" charset="0"/>
                <a:ea typeface="Open Sans" panose="020B0606030504020204" pitchFamily="34" charset="0"/>
                <a:cs typeface="Arial" panose="020B0604020202020204" pitchFamily="34" charset="0"/>
              </a:rPr>
              <a:t> 2016 el TSE </a:t>
            </a:r>
            <a:r>
              <a:rPr sz="2400" dirty="0" err="1">
                <a:latin typeface="Arial" panose="020B0604020202020204" pitchFamily="34" charset="0"/>
                <a:ea typeface="Open Sans" panose="020B0606030504020204" pitchFamily="34" charset="0"/>
                <a:cs typeface="Arial" panose="020B0604020202020204" pitchFamily="34" charset="0"/>
              </a:rPr>
              <a:t>administró</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varios</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procesos</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electorales</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incluido</a:t>
            </a:r>
            <a:r>
              <a:rPr sz="2400" dirty="0">
                <a:latin typeface="Arial" panose="020B0604020202020204" pitchFamily="34" charset="0"/>
                <a:ea typeface="Open Sans" panose="020B0606030504020204" pitchFamily="34" charset="0"/>
                <a:cs typeface="Arial" panose="020B0604020202020204" pitchFamily="34" charset="0"/>
              </a:rPr>
              <a:t> 21F y </a:t>
            </a:r>
            <a:r>
              <a:rPr sz="2400" dirty="0" err="1">
                <a:latin typeface="Arial" panose="020B0604020202020204" pitchFamily="34" charset="0"/>
                <a:ea typeface="Open Sans" panose="020B0606030504020204" pitchFamily="34" charset="0"/>
                <a:cs typeface="Arial" panose="020B0604020202020204" pitchFamily="34" charset="0"/>
              </a:rPr>
              <a:t>primarias</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donde</a:t>
            </a:r>
            <a:r>
              <a:rPr sz="2400" dirty="0">
                <a:latin typeface="Arial" panose="020B0604020202020204" pitchFamily="34" charset="0"/>
                <a:ea typeface="Open Sans" panose="020B0606030504020204" pitchFamily="34" charset="0"/>
                <a:cs typeface="Arial" panose="020B0604020202020204" pitchFamily="34" charset="0"/>
              </a:rPr>
              <a:t> el TREP y el </a:t>
            </a:r>
            <a:r>
              <a:rPr sz="2400" dirty="0" err="1">
                <a:latin typeface="Arial" panose="020B0604020202020204" pitchFamily="34" charset="0"/>
                <a:ea typeface="Open Sans" panose="020B0606030504020204" pitchFamily="34" charset="0"/>
                <a:cs typeface="Arial" panose="020B0604020202020204" pitchFamily="34" charset="0"/>
              </a:rPr>
              <a:t>Cómputo</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estaban</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en</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paralelo</a:t>
            </a:r>
            <a:r>
              <a:rPr sz="2400" dirty="0">
                <a:latin typeface="Arial" panose="020B0604020202020204" pitchFamily="34" charset="0"/>
                <a:ea typeface="Open Sans" panose="020B0606030504020204" pitchFamily="34" charset="0"/>
                <a:cs typeface="Arial" panose="020B0604020202020204" pitchFamily="34" charset="0"/>
              </a:rPr>
              <a:t>. Y </a:t>
            </a:r>
            <a:r>
              <a:rPr sz="2400" dirty="0" err="1">
                <a:latin typeface="Arial" panose="020B0604020202020204" pitchFamily="34" charset="0"/>
                <a:ea typeface="Open Sans" panose="020B0606030504020204" pitchFamily="34" charset="0"/>
                <a:cs typeface="Arial" panose="020B0604020202020204" pitchFamily="34" charset="0"/>
              </a:rPr>
              <a:t>estos</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procesos</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fueron</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administrados</a:t>
            </a:r>
            <a:r>
              <a:rPr sz="2400" dirty="0">
                <a:latin typeface="Arial" panose="020B0604020202020204" pitchFamily="34" charset="0"/>
                <a:ea typeface="Open Sans" panose="020B0606030504020204" pitchFamily="34" charset="0"/>
                <a:cs typeface="Arial" panose="020B0604020202020204" pitchFamily="34" charset="0"/>
              </a:rPr>
              <a:t> por </a:t>
            </a:r>
            <a:r>
              <a:rPr sz="2400" dirty="0" err="1">
                <a:latin typeface="Arial" panose="020B0604020202020204" pitchFamily="34" charset="0"/>
                <a:ea typeface="Open Sans" panose="020B0606030504020204" pitchFamily="34" charset="0"/>
                <a:cs typeface="Arial" panose="020B0604020202020204" pitchFamily="34" charset="0"/>
              </a:rPr>
              <a:t>esta</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misma</a:t>
            </a:r>
            <a:r>
              <a:rPr sz="2400" dirty="0">
                <a:latin typeface="Arial" panose="020B0604020202020204" pitchFamily="34" charset="0"/>
                <a:ea typeface="Open Sans" panose="020B0606030504020204" pitchFamily="34" charset="0"/>
                <a:cs typeface="Arial" panose="020B0604020202020204" pitchFamily="34" charset="0"/>
              </a:rPr>
              <a:t> </a:t>
            </a:r>
            <a:r>
              <a:rPr sz="2400" dirty="0" err="1">
                <a:latin typeface="Arial" panose="020B0604020202020204" pitchFamily="34" charset="0"/>
                <a:ea typeface="Open Sans" panose="020B0606030504020204" pitchFamily="34" charset="0"/>
                <a:cs typeface="Arial" panose="020B0604020202020204" pitchFamily="34" charset="0"/>
              </a:rPr>
              <a:t>sala</a:t>
            </a:r>
            <a:r>
              <a:rPr sz="2400" dirty="0">
                <a:latin typeface="Arial" panose="020B0604020202020204" pitchFamily="34" charset="0"/>
                <a:ea typeface="Open Sans" panose="020B0606030504020204" pitchFamily="34" charset="0"/>
                <a:cs typeface="Arial" panose="020B0604020202020204" pitchFamily="34" charset="0"/>
              </a:rPr>
              <a:t> plena</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20692B0-0697-4E31-B574-A48A54A59B0D}"/>
              </a:ext>
            </a:extLst>
          </p:cNvPr>
          <p:cNvSpPr/>
          <p:nvPr/>
        </p:nvSpPr>
        <p:spPr>
          <a:xfrm>
            <a:off x="562938" y="3153539"/>
            <a:ext cx="11088110" cy="156966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s-BO" sz="2000" dirty="0">
                <a:solidFill>
                  <a:prstClr val="black"/>
                </a:solidFill>
                <a:latin typeface="Arial" panose="020B0604020202020204" pitchFamily="34" charset="0"/>
                <a:ea typeface="Open Sans" panose="020B0606030504020204" pitchFamily="34" charset="0"/>
                <a:cs typeface="Arial" panose="020B0604020202020204" pitchFamily="34" charset="0"/>
              </a:rPr>
              <a:t>De un análisis comparativo entre el Sistema de Transmisión Rápida de Datos Preliminares (TREP) y el Sistema de Cómputo Oficial se tiene un mecanismo de fraude que consiste en aumentar votos al MAS en desmedro directo de Comunidad Ciudadana; existiendo cinco variables para ello:</a:t>
            </a:r>
          </a:p>
          <a:p>
            <a:pPr marR="0" lvl="0" algn="just" defTabSz="914400" rtl="0" eaLnBrk="1" fontAlgn="auto" latinLnBrk="0" hangingPunct="1">
              <a:lnSpc>
                <a:spcPct val="100000"/>
              </a:lnSpc>
              <a:spcBef>
                <a:spcPts val="0"/>
              </a:spcBef>
              <a:spcAft>
                <a:spcPts val="0"/>
              </a:spcAft>
              <a:buClrTx/>
              <a:buSzTx/>
              <a:tabLst/>
              <a:defRPr/>
            </a:pPr>
            <a:endParaRPr lang="es-BO" sz="1600" dirty="0">
              <a:solidFill>
                <a:prstClr val="black"/>
              </a:solidFill>
              <a:latin typeface="Arial" panose="020B0604020202020204" pitchFamily="34" charset="0"/>
              <a:ea typeface="Open Sans" panose="020B0606030504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0652C67E-0DD6-43B3-8720-A31279D9CA3D}"/>
              </a:ext>
            </a:extLst>
          </p:cNvPr>
          <p:cNvSpPr txBox="1">
            <a:spLocks/>
          </p:cNvSpPr>
          <p:nvPr/>
        </p:nvSpPr>
        <p:spPr>
          <a:xfrm>
            <a:off x="562939" y="2285190"/>
            <a:ext cx="11088109" cy="48359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000" b="1" dirty="0">
                <a:latin typeface="Arial" panose="020B0604020202020204" pitchFamily="34" charset="0"/>
                <a:ea typeface="Open Sans" panose="020B0606030504020204" pitchFamily="34" charset="0"/>
                <a:cs typeface="Arial" panose="020B0604020202020204" pitchFamily="34" charset="0"/>
              </a:rPr>
              <a:t>AUMENTO DE VOTOS A FAVOR DEL MAS EN DESMEDRO DE CC </a:t>
            </a:r>
            <a:endParaRPr lang="es-BO" sz="2000" b="1" dirty="0">
              <a:latin typeface="Arial" panose="020B0604020202020204" pitchFamily="34" charset="0"/>
              <a:ea typeface="Open Sans" panose="020B0606030504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D2726E75-DDA4-4D50-8E90-400C5F520611}"/>
              </a:ext>
            </a:extLst>
          </p:cNvPr>
          <p:cNvSpPr/>
          <p:nvPr/>
        </p:nvSpPr>
        <p:spPr>
          <a:xfrm>
            <a:off x="562938" y="1133384"/>
            <a:ext cx="11093204" cy="707886"/>
          </a:xfrm>
          <a:prstGeom prst="rect">
            <a:avLst/>
          </a:prstGeom>
        </p:spPr>
        <p:txBody>
          <a:bodyPr wrap="square">
            <a:spAutoFit/>
          </a:bodyPr>
          <a:lstStyle/>
          <a:p>
            <a:pPr algn="ctr"/>
            <a:r>
              <a:rPr lang="es-BO" sz="4000" b="1" dirty="0">
                <a:latin typeface="Arial" panose="020B0604020202020204" pitchFamily="34" charset="0"/>
                <a:cs typeface="Arial" panose="020B0604020202020204" pitchFamily="34" charset="0"/>
              </a:rPr>
              <a:t>MECANISMO DE FRAUDE ELECTORAL</a:t>
            </a:r>
          </a:p>
        </p:txBody>
      </p:sp>
    </p:spTree>
    <p:extLst>
      <p:ext uri="{BB962C8B-B14F-4D97-AF65-F5344CB8AC3E}">
        <p14:creationId xmlns:p14="http://schemas.microsoft.com/office/powerpoint/2010/main" val="3349507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2726E75-DDA4-4D50-8E90-400C5F520611}"/>
              </a:ext>
            </a:extLst>
          </p:cNvPr>
          <p:cNvSpPr/>
          <p:nvPr/>
        </p:nvSpPr>
        <p:spPr>
          <a:xfrm>
            <a:off x="514812" y="1037134"/>
            <a:ext cx="11093204" cy="1477328"/>
          </a:xfrm>
          <a:prstGeom prst="rect">
            <a:avLst/>
          </a:prstGeom>
        </p:spPr>
        <p:txBody>
          <a:bodyPr wrap="square">
            <a:spAutoFit/>
          </a:bodyPr>
          <a:lstStyle/>
          <a:p>
            <a:pPr lvl="0" algn="just">
              <a:defRPr/>
            </a:pPr>
            <a:r>
              <a:rPr lang="es-BO" sz="4000" b="1" dirty="0">
                <a:solidFill>
                  <a:prstClr val="black"/>
                </a:solidFill>
                <a:latin typeface="Arial" panose="020B0604020202020204" pitchFamily="34" charset="0"/>
                <a:ea typeface="Open Sans" panose="020B0606030504020204" pitchFamily="34" charset="0"/>
                <a:cs typeface="Arial" panose="020B0604020202020204" pitchFamily="34" charset="0"/>
              </a:rPr>
              <a:t>VARIABLE 1: </a:t>
            </a:r>
          </a:p>
          <a:p>
            <a:pPr lvl="0" algn="just">
              <a:defRPr/>
            </a:pPr>
            <a:endParaRPr lang="es-BO" sz="2500" b="1"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lvl="0" algn="just">
              <a:defRPr/>
            </a:pPr>
            <a:r>
              <a:rPr lang="es-BO" sz="2500" b="1" dirty="0">
                <a:solidFill>
                  <a:prstClr val="black"/>
                </a:solidFill>
                <a:latin typeface="Arial" panose="020B0604020202020204" pitchFamily="34" charset="0"/>
                <a:ea typeface="Open Sans" panose="020B0606030504020204" pitchFamily="34" charset="0"/>
                <a:cs typeface="Arial" panose="020B0604020202020204" pitchFamily="34" charset="0"/>
              </a:rPr>
              <a:t>VOTOS QUE SE DISMINUYEN A CC Y SE AUMENTAN AL MAS</a:t>
            </a:r>
          </a:p>
        </p:txBody>
      </p:sp>
      <p:pic>
        <p:nvPicPr>
          <p:cNvPr id="4" name="Imagen 3">
            <a:extLst>
              <a:ext uri="{FF2B5EF4-FFF2-40B4-BE49-F238E27FC236}">
                <a16:creationId xmlns:a16="http://schemas.microsoft.com/office/drawing/2014/main" id="{E6E5FA08-97DF-4C96-853C-295200080673}"/>
              </a:ext>
            </a:extLst>
          </p:cNvPr>
          <p:cNvPicPr>
            <a:picLocks noChangeAspect="1"/>
          </p:cNvPicPr>
          <p:nvPr/>
        </p:nvPicPr>
        <p:blipFill rotWithShape="1">
          <a:blip r:embed="rId3"/>
          <a:srcRect l="18122" r="11494"/>
          <a:stretch/>
        </p:blipFill>
        <p:spPr>
          <a:xfrm>
            <a:off x="514812" y="2576359"/>
            <a:ext cx="5036236" cy="3300815"/>
          </a:xfrm>
          <a:prstGeom prst="rect">
            <a:avLst/>
          </a:prstGeom>
        </p:spPr>
      </p:pic>
      <p:pic>
        <p:nvPicPr>
          <p:cNvPr id="5" name="Imagen 4">
            <a:extLst>
              <a:ext uri="{FF2B5EF4-FFF2-40B4-BE49-F238E27FC236}">
                <a16:creationId xmlns:a16="http://schemas.microsoft.com/office/drawing/2014/main" id="{4C92AF4A-0D0B-4629-AFA8-A2D31D7BD515}"/>
              </a:ext>
            </a:extLst>
          </p:cNvPr>
          <p:cNvPicPr>
            <a:picLocks noChangeAspect="1"/>
          </p:cNvPicPr>
          <p:nvPr/>
        </p:nvPicPr>
        <p:blipFill rotWithShape="1">
          <a:blip r:embed="rId4"/>
          <a:srcRect l="17624" t="16435" r="67000" b="46896"/>
          <a:stretch/>
        </p:blipFill>
        <p:spPr>
          <a:xfrm>
            <a:off x="6822830" y="2576361"/>
            <a:ext cx="2461846" cy="3300814"/>
          </a:xfrm>
          <a:prstGeom prst="rect">
            <a:avLst/>
          </a:prstGeom>
          <a:ln>
            <a:solidFill>
              <a:schemeClr val="tx1"/>
            </a:solidFill>
          </a:ln>
        </p:spPr>
      </p:pic>
      <p:sp>
        <p:nvSpPr>
          <p:cNvPr id="6" name="Título 1">
            <a:extLst>
              <a:ext uri="{FF2B5EF4-FFF2-40B4-BE49-F238E27FC236}">
                <a16:creationId xmlns:a16="http://schemas.microsoft.com/office/drawing/2014/main" id="{124E65EE-0929-48BB-927D-423003262600}"/>
              </a:ext>
            </a:extLst>
          </p:cNvPr>
          <p:cNvSpPr txBox="1">
            <a:spLocks/>
          </p:cNvSpPr>
          <p:nvPr/>
        </p:nvSpPr>
        <p:spPr>
          <a:xfrm>
            <a:off x="514813" y="5919379"/>
            <a:ext cx="5039408" cy="22820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200" b="1" dirty="0">
                <a:latin typeface="Arial" panose="020B0604020202020204" pitchFamily="34" charset="0"/>
                <a:cs typeface="Arial" panose="020B0604020202020204" pitchFamily="34" charset="0"/>
              </a:rPr>
              <a:t>ACTA DE LA MESA </a:t>
            </a:r>
            <a:r>
              <a:rPr lang="es-ES" sz="1200" b="1" dirty="0" err="1">
                <a:latin typeface="Arial" panose="020B0604020202020204" pitchFamily="34" charset="0"/>
                <a:cs typeface="Arial" panose="020B0604020202020204" pitchFamily="34" charset="0"/>
              </a:rPr>
              <a:t>Nº</a:t>
            </a:r>
            <a:r>
              <a:rPr lang="es-ES" sz="1200" b="1" dirty="0">
                <a:latin typeface="Arial" panose="020B0604020202020204" pitchFamily="34" charset="0"/>
                <a:cs typeface="Arial" panose="020B0604020202020204" pitchFamily="34" charset="0"/>
              </a:rPr>
              <a:t> 24244 PUBLICADA EN TREP</a:t>
            </a:r>
            <a:endParaRPr lang="es-BO" sz="1200" b="1" dirty="0">
              <a:latin typeface="Arial" panose="020B0604020202020204" pitchFamily="34" charset="0"/>
              <a:cs typeface="Arial" panose="020B0604020202020204" pitchFamily="34" charset="0"/>
            </a:endParaRPr>
          </a:p>
        </p:txBody>
      </p:sp>
      <p:sp>
        <p:nvSpPr>
          <p:cNvPr id="7" name="Título 1">
            <a:extLst>
              <a:ext uri="{FF2B5EF4-FFF2-40B4-BE49-F238E27FC236}">
                <a16:creationId xmlns:a16="http://schemas.microsoft.com/office/drawing/2014/main" id="{825B27ED-A1C8-4A18-8F6E-72C244430DCB}"/>
              </a:ext>
            </a:extLst>
          </p:cNvPr>
          <p:cNvSpPr txBox="1">
            <a:spLocks/>
          </p:cNvSpPr>
          <p:nvPr/>
        </p:nvSpPr>
        <p:spPr>
          <a:xfrm>
            <a:off x="5551048" y="5925004"/>
            <a:ext cx="5039408" cy="22820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200" b="1" dirty="0">
                <a:latin typeface="Arial" panose="020B0604020202020204" pitchFamily="34" charset="0"/>
                <a:cs typeface="Arial" panose="020B0604020202020204" pitchFamily="34" charset="0"/>
              </a:rPr>
              <a:t>RESULTADOS PUBLICADOS EN CÓMPUTO OFICIAL</a:t>
            </a:r>
            <a:endParaRPr lang="es-BO"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71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2726E75-DDA4-4D50-8E90-400C5F520611}"/>
              </a:ext>
            </a:extLst>
          </p:cNvPr>
          <p:cNvSpPr/>
          <p:nvPr/>
        </p:nvSpPr>
        <p:spPr>
          <a:xfrm>
            <a:off x="514812" y="1037134"/>
            <a:ext cx="11093204" cy="1523494"/>
          </a:xfrm>
          <a:prstGeom prst="rect">
            <a:avLst/>
          </a:prstGeom>
        </p:spPr>
        <p:txBody>
          <a:bodyPr wrap="square">
            <a:spAutoFit/>
          </a:bodyPr>
          <a:lstStyle/>
          <a:p>
            <a:pPr lvl="0" algn="just">
              <a:defRPr/>
            </a:pPr>
            <a:r>
              <a:rPr lang="es-BO" sz="4000" b="1" dirty="0">
                <a:solidFill>
                  <a:prstClr val="black"/>
                </a:solidFill>
                <a:latin typeface="Arial" panose="020B0604020202020204" pitchFamily="34" charset="0"/>
                <a:ea typeface="Open Sans" panose="020B0606030504020204" pitchFamily="34" charset="0"/>
                <a:cs typeface="Arial" panose="020B0604020202020204" pitchFamily="34" charset="0"/>
              </a:rPr>
              <a:t>VARIABLE 2: </a:t>
            </a:r>
          </a:p>
          <a:p>
            <a:pPr lvl="0" algn="just">
              <a:defRPr/>
            </a:pPr>
            <a:endParaRPr lang="es-BO" sz="2500" b="1"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lvl="0" algn="just">
              <a:defRPr/>
            </a:pPr>
            <a:r>
              <a:rPr lang="es-BO" sz="2800" b="1" dirty="0">
                <a:solidFill>
                  <a:prstClr val="black"/>
                </a:solidFill>
                <a:latin typeface="Arial" panose="020B0604020202020204" pitchFamily="34" charset="0"/>
                <a:ea typeface="Open Sans" panose="020B0606030504020204" pitchFamily="34" charset="0"/>
                <a:cs typeface="Arial" panose="020B0604020202020204" pitchFamily="34" charset="0"/>
              </a:rPr>
              <a:t>VOTOS QUE SE MANTIENEN A CC Y SE AUMENTAN AL MAS</a:t>
            </a:r>
          </a:p>
        </p:txBody>
      </p:sp>
      <p:pic>
        <p:nvPicPr>
          <p:cNvPr id="4" name="Imagen 3">
            <a:extLst>
              <a:ext uri="{FF2B5EF4-FFF2-40B4-BE49-F238E27FC236}">
                <a16:creationId xmlns:a16="http://schemas.microsoft.com/office/drawing/2014/main" id="{FFD32262-018B-4CC5-ACF8-0907CB26D6A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7026" t="7795" r="2513" b="15123"/>
          <a:stretch/>
        </p:blipFill>
        <p:spPr>
          <a:xfrm>
            <a:off x="514812" y="2666489"/>
            <a:ext cx="4957520" cy="3168222"/>
          </a:xfrm>
          <a:prstGeom prst="rect">
            <a:avLst/>
          </a:prstGeom>
        </p:spPr>
      </p:pic>
      <p:pic>
        <p:nvPicPr>
          <p:cNvPr id="5" name="Imagen 4">
            <a:extLst>
              <a:ext uri="{FF2B5EF4-FFF2-40B4-BE49-F238E27FC236}">
                <a16:creationId xmlns:a16="http://schemas.microsoft.com/office/drawing/2014/main" id="{23A3F3E6-64D4-46EA-9DAB-BEEB10C009C7}"/>
              </a:ext>
            </a:extLst>
          </p:cNvPr>
          <p:cNvPicPr>
            <a:picLocks noChangeAspect="1"/>
          </p:cNvPicPr>
          <p:nvPr/>
        </p:nvPicPr>
        <p:blipFill rotWithShape="1">
          <a:blip r:embed="rId4"/>
          <a:srcRect l="17319" t="16753" r="66885" b="45822"/>
          <a:stretch/>
        </p:blipFill>
        <p:spPr>
          <a:xfrm>
            <a:off x="7202658" y="2666489"/>
            <a:ext cx="2378576" cy="3168222"/>
          </a:xfrm>
          <a:prstGeom prst="rect">
            <a:avLst/>
          </a:prstGeom>
          <a:ln>
            <a:solidFill>
              <a:schemeClr val="tx1"/>
            </a:solidFill>
          </a:ln>
        </p:spPr>
      </p:pic>
      <p:sp>
        <p:nvSpPr>
          <p:cNvPr id="6" name="Título 1">
            <a:extLst>
              <a:ext uri="{FF2B5EF4-FFF2-40B4-BE49-F238E27FC236}">
                <a16:creationId xmlns:a16="http://schemas.microsoft.com/office/drawing/2014/main" id="{85167754-24BD-4893-9A21-127618DBA43F}"/>
              </a:ext>
            </a:extLst>
          </p:cNvPr>
          <p:cNvSpPr txBox="1">
            <a:spLocks/>
          </p:cNvSpPr>
          <p:nvPr/>
        </p:nvSpPr>
        <p:spPr>
          <a:xfrm>
            <a:off x="514813" y="5919379"/>
            <a:ext cx="5039408" cy="22820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200" b="1" dirty="0">
                <a:latin typeface="Arial" panose="020B0604020202020204" pitchFamily="34" charset="0"/>
                <a:cs typeface="Arial" panose="020B0604020202020204" pitchFamily="34" charset="0"/>
              </a:rPr>
              <a:t>ACTA DE LA MESA </a:t>
            </a:r>
            <a:r>
              <a:rPr lang="es-ES" sz="1200" b="1" dirty="0" err="1">
                <a:latin typeface="Arial" panose="020B0604020202020204" pitchFamily="34" charset="0"/>
                <a:cs typeface="Arial" panose="020B0604020202020204" pitchFamily="34" charset="0"/>
              </a:rPr>
              <a:t>Nº</a:t>
            </a:r>
            <a:r>
              <a:rPr lang="es-ES" sz="1200" b="1" dirty="0">
                <a:latin typeface="Arial" panose="020B0604020202020204" pitchFamily="34" charset="0"/>
                <a:cs typeface="Arial" panose="020B0604020202020204" pitchFamily="34" charset="0"/>
              </a:rPr>
              <a:t> 31491 PUBLICADA EN TREP</a:t>
            </a:r>
            <a:endParaRPr lang="es-BO" sz="1200" b="1" dirty="0">
              <a:latin typeface="Arial" panose="020B0604020202020204" pitchFamily="34" charset="0"/>
              <a:cs typeface="Arial" panose="020B0604020202020204" pitchFamily="34" charset="0"/>
            </a:endParaRPr>
          </a:p>
        </p:txBody>
      </p:sp>
      <p:sp>
        <p:nvSpPr>
          <p:cNvPr id="7" name="Título 1">
            <a:extLst>
              <a:ext uri="{FF2B5EF4-FFF2-40B4-BE49-F238E27FC236}">
                <a16:creationId xmlns:a16="http://schemas.microsoft.com/office/drawing/2014/main" id="{324052F0-8061-47CB-BEEF-379C785830B1}"/>
              </a:ext>
            </a:extLst>
          </p:cNvPr>
          <p:cNvSpPr txBox="1">
            <a:spLocks/>
          </p:cNvSpPr>
          <p:nvPr/>
        </p:nvSpPr>
        <p:spPr>
          <a:xfrm>
            <a:off x="5551048" y="5925004"/>
            <a:ext cx="5039408" cy="22820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200" b="1" dirty="0">
                <a:latin typeface="Arial" panose="020B0604020202020204" pitchFamily="34" charset="0"/>
                <a:cs typeface="Arial" panose="020B0604020202020204" pitchFamily="34" charset="0"/>
              </a:rPr>
              <a:t>RESULTADOS PUBLICADOS EN CÓMPUTO OFICIAL</a:t>
            </a:r>
            <a:endParaRPr lang="es-BO"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992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2726E75-DDA4-4D50-8E90-400C5F520611}"/>
              </a:ext>
            </a:extLst>
          </p:cNvPr>
          <p:cNvSpPr/>
          <p:nvPr/>
        </p:nvSpPr>
        <p:spPr>
          <a:xfrm>
            <a:off x="514812" y="1037134"/>
            <a:ext cx="11093204" cy="1954381"/>
          </a:xfrm>
          <a:prstGeom prst="rect">
            <a:avLst/>
          </a:prstGeom>
        </p:spPr>
        <p:txBody>
          <a:bodyPr wrap="square">
            <a:spAutoFit/>
          </a:bodyPr>
          <a:lstStyle/>
          <a:p>
            <a:pPr lvl="0" algn="just">
              <a:defRPr/>
            </a:pPr>
            <a:r>
              <a:rPr lang="es-BO" sz="4000" b="1" dirty="0">
                <a:solidFill>
                  <a:prstClr val="black"/>
                </a:solidFill>
                <a:latin typeface="Arial" panose="020B0604020202020204" pitchFamily="34" charset="0"/>
                <a:ea typeface="Open Sans" panose="020B0606030504020204" pitchFamily="34" charset="0"/>
                <a:cs typeface="Arial" panose="020B0604020202020204" pitchFamily="34" charset="0"/>
              </a:rPr>
              <a:t>VARIABLE 3: </a:t>
            </a:r>
          </a:p>
          <a:p>
            <a:pPr lvl="0" algn="just">
              <a:defRPr/>
            </a:pPr>
            <a:endParaRPr lang="es-BO" sz="2500" b="1"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lvl="0" algn="just">
              <a:defRPr/>
            </a:pPr>
            <a:r>
              <a:rPr lang="es-BO" sz="2800" b="1" dirty="0">
                <a:solidFill>
                  <a:prstClr val="black"/>
                </a:solidFill>
                <a:latin typeface="Arial" panose="020B0604020202020204" pitchFamily="34" charset="0"/>
                <a:ea typeface="Open Sans" panose="020B0606030504020204" pitchFamily="34" charset="0"/>
                <a:cs typeface="Arial" panose="020B0604020202020204" pitchFamily="34" charset="0"/>
              </a:rPr>
              <a:t>VOTOS QUE SE AUMENTAN EN MENOR MEDIDA A CC Y SE AUMENTAN EN MAYOR MEDIDA LOS DEL MAS</a:t>
            </a:r>
          </a:p>
        </p:txBody>
      </p:sp>
      <p:pic>
        <p:nvPicPr>
          <p:cNvPr id="4" name="Imagen 3">
            <a:extLst>
              <a:ext uri="{FF2B5EF4-FFF2-40B4-BE49-F238E27FC236}">
                <a16:creationId xmlns:a16="http://schemas.microsoft.com/office/drawing/2014/main" id="{36B621EB-B5CC-479C-A43F-F9049A149790}"/>
              </a:ext>
            </a:extLst>
          </p:cNvPr>
          <p:cNvPicPr>
            <a:picLocks noChangeAspect="1"/>
          </p:cNvPicPr>
          <p:nvPr/>
        </p:nvPicPr>
        <p:blipFill rotWithShape="1">
          <a:blip r:embed="rId2"/>
          <a:srcRect l="5654" t="1558" r="9013" b="1867"/>
          <a:stretch/>
        </p:blipFill>
        <p:spPr>
          <a:xfrm>
            <a:off x="514812" y="3094100"/>
            <a:ext cx="4290647" cy="2726766"/>
          </a:xfrm>
          <a:prstGeom prst="rect">
            <a:avLst/>
          </a:prstGeom>
        </p:spPr>
      </p:pic>
      <p:pic>
        <p:nvPicPr>
          <p:cNvPr id="5" name="Imagen 4">
            <a:extLst>
              <a:ext uri="{FF2B5EF4-FFF2-40B4-BE49-F238E27FC236}">
                <a16:creationId xmlns:a16="http://schemas.microsoft.com/office/drawing/2014/main" id="{F24AAA66-0DAA-416A-9E47-CD4CF51AE320}"/>
              </a:ext>
            </a:extLst>
          </p:cNvPr>
          <p:cNvPicPr>
            <a:picLocks noChangeAspect="1"/>
          </p:cNvPicPr>
          <p:nvPr/>
        </p:nvPicPr>
        <p:blipFill rotWithShape="1">
          <a:blip r:embed="rId3"/>
          <a:srcRect l="6692" t="22550" r="72193" b="24911"/>
          <a:stretch/>
        </p:blipFill>
        <p:spPr>
          <a:xfrm>
            <a:off x="6752492" y="3094100"/>
            <a:ext cx="1949212" cy="2726766"/>
          </a:xfrm>
          <a:prstGeom prst="rect">
            <a:avLst/>
          </a:prstGeom>
          <a:ln>
            <a:solidFill>
              <a:schemeClr val="tx1"/>
            </a:solidFill>
          </a:ln>
        </p:spPr>
      </p:pic>
      <p:sp>
        <p:nvSpPr>
          <p:cNvPr id="6" name="Título 1">
            <a:extLst>
              <a:ext uri="{FF2B5EF4-FFF2-40B4-BE49-F238E27FC236}">
                <a16:creationId xmlns:a16="http://schemas.microsoft.com/office/drawing/2014/main" id="{0EC9DDC3-B60B-4F4A-A8BD-756487093EAD}"/>
              </a:ext>
            </a:extLst>
          </p:cNvPr>
          <p:cNvSpPr txBox="1">
            <a:spLocks/>
          </p:cNvSpPr>
          <p:nvPr/>
        </p:nvSpPr>
        <p:spPr>
          <a:xfrm>
            <a:off x="514813" y="5919379"/>
            <a:ext cx="5039408" cy="22820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200" b="1" dirty="0">
                <a:latin typeface="Arial" panose="020B0604020202020204" pitchFamily="34" charset="0"/>
                <a:cs typeface="Arial" panose="020B0604020202020204" pitchFamily="34" charset="0"/>
              </a:rPr>
              <a:t>ACTA DE LA MESA </a:t>
            </a:r>
            <a:r>
              <a:rPr lang="es-ES" sz="1200" b="1" dirty="0" err="1">
                <a:latin typeface="Arial" panose="020B0604020202020204" pitchFamily="34" charset="0"/>
                <a:cs typeface="Arial" panose="020B0604020202020204" pitchFamily="34" charset="0"/>
              </a:rPr>
              <a:t>Nº</a:t>
            </a:r>
            <a:r>
              <a:rPr lang="es-ES" sz="1200" b="1" dirty="0">
                <a:latin typeface="Arial" panose="020B0604020202020204" pitchFamily="34" charset="0"/>
                <a:cs typeface="Arial" panose="020B0604020202020204" pitchFamily="34" charset="0"/>
              </a:rPr>
              <a:t> 40636 PUBLICADA EN TREP</a:t>
            </a:r>
            <a:endParaRPr lang="es-BO" sz="1200" b="1" dirty="0">
              <a:latin typeface="Arial" panose="020B0604020202020204" pitchFamily="34" charset="0"/>
              <a:cs typeface="Arial" panose="020B0604020202020204" pitchFamily="34" charset="0"/>
            </a:endParaRPr>
          </a:p>
        </p:txBody>
      </p:sp>
      <p:sp>
        <p:nvSpPr>
          <p:cNvPr id="7" name="Título 1">
            <a:extLst>
              <a:ext uri="{FF2B5EF4-FFF2-40B4-BE49-F238E27FC236}">
                <a16:creationId xmlns:a16="http://schemas.microsoft.com/office/drawing/2014/main" id="{2D181321-3CA3-4B90-B3F4-4A1A940679A8}"/>
              </a:ext>
            </a:extLst>
          </p:cNvPr>
          <p:cNvSpPr txBox="1">
            <a:spLocks/>
          </p:cNvSpPr>
          <p:nvPr/>
        </p:nvSpPr>
        <p:spPr>
          <a:xfrm>
            <a:off x="5551048" y="5925004"/>
            <a:ext cx="5039408" cy="22820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200" b="1" dirty="0">
                <a:latin typeface="Arial" panose="020B0604020202020204" pitchFamily="34" charset="0"/>
                <a:cs typeface="Arial" panose="020B0604020202020204" pitchFamily="34" charset="0"/>
              </a:rPr>
              <a:t>RESULTADOS PUBLICADOS EN CÓMPUTO OFICIAL</a:t>
            </a:r>
            <a:endParaRPr lang="es-BO"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041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3E6ECD0-0E7B-4AD3-85BC-52226F0D94ED}"/>
              </a:ext>
            </a:extLst>
          </p:cNvPr>
          <p:cNvSpPr/>
          <p:nvPr/>
        </p:nvSpPr>
        <p:spPr>
          <a:xfrm>
            <a:off x="514812" y="1037134"/>
            <a:ext cx="11093204" cy="1868204"/>
          </a:xfrm>
          <a:prstGeom prst="rect">
            <a:avLst/>
          </a:prstGeom>
        </p:spPr>
        <p:txBody>
          <a:bodyPr wrap="square">
            <a:spAutoFit/>
          </a:bodyPr>
          <a:lstStyle/>
          <a:p>
            <a:pPr lvl="0" algn="just">
              <a:defRPr/>
            </a:pPr>
            <a:r>
              <a:rPr lang="es-BO" sz="4000" b="1" dirty="0">
                <a:solidFill>
                  <a:prstClr val="black"/>
                </a:solidFill>
                <a:latin typeface="Arial" panose="020B0604020202020204" pitchFamily="34" charset="0"/>
                <a:ea typeface="Open Sans" panose="020B0606030504020204" pitchFamily="34" charset="0"/>
                <a:cs typeface="Arial" panose="020B0604020202020204" pitchFamily="34" charset="0"/>
              </a:rPr>
              <a:t>VARIABLE 4: </a:t>
            </a:r>
          </a:p>
          <a:p>
            <a:pPr lvl="0" algn="just">
              <a:defRPr/>
            </a:pPr>
            <a:endParaRPr lang="es-BO" sz="2500" b="1"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lvl="0">
              <a:lnSpc>
                <a:spcPct val="90000"/>
              </a:lnSpc>
              <a:spcBef>
                <a:spcPct val="0"/>
              </a:spcBef>
              <a:defRPr/>
            </a:pPr>
            <a:r>
              <a:rPr lang="es-ES" sz="2800" b="1" dirty="0">
                <a:solidFill>
                  <a:prstClr val="black"/>
                </a:solidFill>
                <a:latin typeface="Arial" panose="020B0604020202020204" pitchFamily="34" charset="0"/>
                <a:ea typeface="Open Sans" panose="020B0606030504020204" pitchFamily="34" charset="0"/>
                <a:cs typeface="Arial" panose="020B0604020202020204" pitchFamily="34" charset="0"/>
              </a:rPr>
              <a:t>ACTAS QUE REGISTRAN CANTIDAD DE VOTOS MAYORES A LA CANTIDAD DE ELECTORES INSCRITOS</a:t>
            </a:r>
            <a:endParaRPr lang="es-BO" sz="2800" b="1" dirty="0">
              <a:solidFill>
                <a:prstClr val="black"/>
              </a:solidFill>
              <a:latin typeface="Arial" panose="020B0604020202020204" pitchFamily="34" charset="0"/>
              <a:ea typeface="Open Sans" panose="020B0606030504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258424A8-1D02-45CE-A4CF-7DF9DF61A09E}"/>
              </a:ext>
            </a:extLst>
          </p:cNvPr>
          <p:cNvPicPr>
            <a:picLocks noChangeAspect="1"/>
          </p:cNvPicPr>
          <p:nvPr/>
        </p:nvPicPr>
        <p:blipFill rotWithShape="1">
          <a:blip r:embed="rId2"/>
          <a:srcRect t="10666" r="3436" b="6051"/>
          <a:stretch/>
        </p:blipFill>
        <p:spPr>
          <a:xfrm>
            <a:off x="514812" y="2899593"/>
            <a:ext cx="4079928" cy="2889979"/>
          </a:xfrm>
          <a:prstGeom prst="rect">
            <a:avLst/>
          </a:prstGeom>
        </p:spPr>
      </p:pic>
      <p:sp>
        <p:nvSpPr>
          <p:cNvPr id="7" name="Rectángulo 6">
            <a:extLst>
              <a:ext uri="{FF2B5EF4-FFF2-40B4-BE49-F238E27FC236}">
                <a16:creationId xmlns:a16="http://schemas.microsoft.com/office/drawing/2014/main" id="{F6521233-F920-42B1-BADE-12C74A9EC89F}"/>
              </a:ext>
            </a:extLst>
          </p:cNvPr>
          <p:cNvSpPr/>
          <p:nvPr/>
        </p:nvSpPr>
        <p:spPr>
          <a:xfrm>
            <a:off x="5119027" y="3375086"/>
            <a:ext cx="5964702"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20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Se identificaron 64 actas con este vicio que el </a:t>
            </a:r>
            <a:r>
              <a:rPr kumimoji="0" lang="es-BO" sz="20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TSE </a:t>
            </a:r>
            <a:r>
              <a:rPr kumimoji="0" lang="es-BO" sz="20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debió anular de oficio y repetir la votación en dichas mesas (art. 177 L) de la Ley 026). Estas actas representan un total de 10.542 votos, el 84% de estas actas son favorables al MAS, es decir 8.855 votos.</a:t>
            </a:r>
          </a:p>
        </p:txBody>
      </p:sp>
      <p:sp>
        <p:nvSpPr>
          <p:cNvPr id="8" name="Rectángulo 7">
            <a:extLst>
              <a:ext uri="{FF2B5EF4-FFF2-40B4-BE49-F238E27FC236}">
                <a16:creationId xmlns:a16="http://schemas.microsoft.com/office/drawing/2014/main" id="{91C0ECC6-41CD-4B6B-A3B6-9A68339AC8E6}"/>
              </a:ext>
            </a:extLst>
          </p:cNvPr>
          <p:cNvSpPr/>
          <p:nvPr/>
        </p:nvSpPr>
        <p:spPr>
          <a:xfrm>
            <a:off x="735207" y="5820866"/>
            <a:ext cx="3639138" cy="261610"/>
          </a:xfrm>
          <a:prstGeom prst="rect">
            <a:avLst/>
          </a:prstGeom>
        </p:spPr>
        <p:txBody>
          <a:bodyPr wrap="none">
            <a:spAutoFit/>
          </a:bodyPr>
          <a:lstStyle/>
          <a:p>
            <a:r>
              <a:rPr lang="es-ES" sz="1100" b="1" dirty="0">
                <a:latin typeface="Arial" panose="020B0604020202020204" pitchFamily="34" charset="0"/>
                <a:cs typeface="Arial" panose="020B0604020202020204" pitchFamily="34" charset="0"/>
              </a:rPr>
              <a:t>ACTA DE LA MESA </a:t>
            </a:r>
            <a:r>
              <a:rPr lang="es-ES" sz="1100" b="1" dirty="0" err="1">
                <a:latin typeface="Arial" panose="020B0604020202020204" pitchFamily="34" charset="0"/>
                <a:cs typeface="Arial" panose="020B0604020202020204" pitchFamily="34" charset="0"/>
              </a:rPr>
              <a:t>Nº</a:t>
            </a:r>
            <a:r>
              <a:rPr lang="es-ES" sz="1100" b="1" dirty="0">
                <a:latin typeface="Arial" panose="020B0604020202020204" pitchFamily="34" charset="0"/>
                <a:cs typeface="Arial" panose="020B0604020202020204" pitchFamily="34" charset="0"/>
              </a:rPr>
              <a:t> </a:t>
            </a:r>
            <a:r>
              <a:rPr lang="es-ES" sz="1100" b="1" dirty="0">
                <a:solidFill>
                  <a:prstClr val="black"/>
                </a:solidFill>
                <a:latin typeface="Arial" panose="020B0604020202020204" pitchFamily="34" charset="0"/>
                <a:ea typeface="Open Sans" panose="020B0606030504020204" pitchFamily="34" charset="0"/>
                <a:cs typeface="Arial" panose="020B0604020202020204" pitchFamily="34" charset="0"/>
              </a:rPr>
              <a:t>28772</a:t>
            </a:r>
            <a:r>
              <a:rPr lang="es-ES" sz="1100" b="1" dirty="0">
                <a:latin typeface="Arial" panose="020B0604020202020204" pitchFamily="34" charset="0"/>
                <a:cs typeface="Arial" panose="020B0604020202020204" pitchFamily="34" charset="0"/>
              </a:rPr>
              <a:t> PUBLICADA EN TREP</a:t>
            </a:r>
            <a:endParaRPr lang="es-BO"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5517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2265</TotalTime>
  <Words>674</Words>
  <Application>Microsoft Office PowerPoint</Application>
  <PresentationFormat>Panorámica</PresentationFormat>
  <Paragraphs>75</Paragraphs>
  <Slides>13</Slides>
  <Notes>1</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13</vt:i4>
      </vt:variant>
    </vt:vector>
  </HeadingPairs>
  <TitlesOfParts>
    <vt:vector size="18" baseType="lpstr">
      <vt:lpstr>Arial</vt:lpstr>
      <vt:lpstr>Calibri</vt:lpstr>
      <vt:lpstr>Calibri Light</vt:lpstr>
      <vt:lpstr>Tema de Office</vt:lpstr>
      <vt:lpstr>1_Tema de Office</vt:lpstr>
      <vt:lpstr>PRUEBAS DEL FRAUDE ELECTORAL</vt:lpstr>
      <vt:lpstr>Presentación de PowerPoint</vt:lpstr>
      <vt:lpstr>Evo: Esperamos el Voto Rural </vt:lpstr>
      <vt:lpstr>Presidenta del TSE: Quitamos el TREP  para que la gente no se confunda con el cómputo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Concluimos que: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COMISION DE CONTROL ELECTORAL</dc:title>
  <dc:creator>Dorian Amilcar Enrique De Rojas Cavero</dc:creator>
  <cp:lastModifiedBy>Luis Ricardo Quiroga Ruiz</cp:lastModifiedBy>
  <cp:revision>270</cp:revision>
  <dcterms:created xsi:type="dcterms:W3CDTF">2016-02-18T18:53:23Z</dcterms:created>
  <dcterms:modified xsi:type="dcterms:W3CDTF">2019-10-24T20:02:17Z</dcterms:modified>
</cp:coreProperties>
</file>