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6" r:id="rId3"/>
    <p:sldId id="273" r:id="rId4"/>
    <p:sldId id="274" r:id="rId5"/>
    <p:sldId id="281" r:id="rId6"/>
    <p:sldId id="282" r:id="rId7"/>
    <p:sldId id="268" r:id="rId8"/>
  </p:sldIdLst>
  <p:sldSz cx="9144000" cy="6858000" type="screen4x3"/>
  <p:notesSz cx="6954838" cy="93091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3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19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CC4C"/>
    <a:srgbClr val="45A926"/>
    <a:srgbClr val="349C34"/>
    <a:srgbClr val="376913"/>
    <a:srgbClr val="4F8712"/>
    <a:srgbClr val="58BB34"/>
    <a:srgbClr val="70B71F"/>
    <a:srgbClr val="0EFF31"/>
    <a:srgbClr val="509B15"/>
    <a:srgbClr val="629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93185" autoAdjust="0"/>
  </p:normalViewPr>
  <p:slideViewPr>
    <p:cSldViewPr>
      <p:cViewPr>
        <p:scale>
          <a:sx n="75" d="100"/>
          <a:sy n="75" d="100"/>
        </p:scale>
        <p:origin x="-124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20" y="-90"/>
      </p:cViewPr>
      <p:guideLst>
        <p:guide orient="horz" pos="3132"/>
        <p:guide orient="horz" pos="2932"/>
        <p:guide pos="2130"/>
        <p:guide pos="219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5BDE0-A844-44EC-B092-2F044BDFCC3D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95485" y="4421823"/>
            <a:ext cx="5563870" cy="41890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20DC1-3204-4006-A919-99B419141018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6097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20DC1-3204-4006-A919-99B419141018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9572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166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24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167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628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099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2551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18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127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8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0222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280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EEA0-3748-41C0-8506-01C28A541CDC}" type="datetimeFigureOut">
              <a:rPr lang="es-ES" smtClean="0"/>
              <a:pPr/>
              <a:t>28/05/2019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BF160-DF7E-4899-9A7A-BD2DACFEA652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6986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297732" y="188641"/>
            <a:ext cx="7091182" cy="1466386"/>
            <a:chOff x="611560" y="474837"/>
            <a:chExt cx="7091182" cy="1466386"/>
          </a:xfrm>
        </p:grpSpPr>
        <p:grpSp>
          <p:nvGrpSpPr>
            <p:cNvPr id="6" name="5 Grupo"/>
            <p:cNvGrpSpPr/>
            <p:nvPr/>
          </p:nvGrpSpPr>
          <p:grpSpPr>
            <a:xfrm>
              <a:off x="611560" y="474837"/>
              <a:ext cx="6561703" cy="1466386"/>
              <a:chOff x="5920537" y="329246"/>
              <a:chExt cx="3338879" cy="622893"/>
            </a:xfrm>
          </p:grpSpPr>
          <p:pic>
            <p:nvPicPr>
              <p:cNvPr id="8" name="Picture 5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20537" y="329246"/>
                <a:ext cx="711657" cy="62289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" name="8 CuadroTexto"/>
              <p:cNvSpPr txBox="1"/>
              <p:nvPr/>
            </p:nvSpPr>
            <p:spPr>
              <a:xfrm>
                <a:off x="7106168" y="340016"/>
                <a:ext cx="2153248" cy="405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sz="2800" b="1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Senador </a:t>
                </a:r>
              </a:p>
              <a:p>
                <a:pPr algn="ctr"/>
                <a:r>
                  <a:rPr lang="es-ES" sz="2800" b="1" dirty="0">
                    <a:latin typeface="Arial Narrow" panose="020B0604020202020204" pitchFamily="34" charset="0"/>
                    <a:cs typeface="Arial Narrow" panose="020B0604020202020204" pitchFamily="34" charset="0"/>
                  </a:rPr>
                  <a:t>Oscar Ortiz Antelo</a:t>
                </a:r>
                <a:r>
                  <a:rPr lang="es-ES" sz="2800" b="1" i="1" dirty="0"/>
                  <a:t> </a:t>
                </a:r>
              </a:p>
            </p:txBody>
          </p:sp>
        </p:grpSp>
        <p:cxnSp>
          <p:nvCxnSpPr>
            <p:cNvPr id="7" name="6 Conector recto"/>
            <p:cNvCxnSpPr>
              <a:cxnSpLocks/>
            </p:cNvCxnSpPr>
            <p:nvPr/>
          </p:nvCxnSpPr>
          <p:spPr>
            <a:xfrm>
              <a:off x="2581572" y="1482948"/>
              <a:ext cx="5121170" cy="0"/>
            </a:xfrm>
            <a:prstGeom prst="line">
              <a:avLst/>
            </a:prstGeom>
            <a:ln w="857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224136"/>
          </a:xfrm>
        </p:spPr>
        <p:txBody>
          <a:bodyPr>
            <a:noAutofit/>
          </a:bodyPr>
          <a:lstStyle/>
          <a:p>
            <a:r>
              <a:rPr lang="es-ES" b="1" u="sng" dirty="0" smtClean="0"/>
              <a:t/>
            </a:r>
            <a:br>
              <a:rPr lang="es-ES" b="1" u="sng" dirty="0" smtClean="0"/>
            </a:br>
            <a:r>
              <a:rPr lang="es-ES" b="1" u="sng" dirty="0" smtClean="0"/>
              <a:t/>
            </a:r>
            <a:br>
              <a:rPr lang="es-ES" b="1" u="sng" dirty="0" smtClean="0"/>
            </a:br>
            <a:r>
              <a:rPr lang="es-ES" sz="3600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Conferencia de Prensa:</a:t>
            </a:r>
            <a:br>
              <a:rPr lang="es-ES" sz="3600" dirty="0" smtClean="0">
                <a:latin typeface="Arial Narrow" panose="020B0604020202020204" pitchFamily="34" charset="0"/>
                <a:cs typeface="Arial Narrow" panose="020B0604020202020204" pitchFamily="34" charset="0"/>
              </a:rPr>
            </a:br>
            <a:r>
              <a:rPr lang="es-BO" sz="3600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Proyecto de Ley de Colaboración Efectiva en </a:t>
            </a:r>
            <a:r>
              <a:rPr lang="es-BO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>l</a:t>
            </a:r>
            <a:r>
              <a:rPr lang="es-BO" sz="3600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a Investigación de Delitos de Corrupción Pública </a:t>
            </a:r>
            <a:r>
              <a:rPr lang="es-BO" sz="3600" dirty="0">
                <a:latin typeface="Arial Narrow" panose="020B0604020202020204" pitchFamily="34" charset="0"/>
                <a:cs typeface="Arial Narrow" panose="020B0604020202020204" pitchFamily="34" charset="0"/>
              </a:rPr>
              <a:t/>
            </a:r>
            <a:br>
              <a:rPr lang="es-BO" sz="3600" dirty="0">
                <a:latin typeface="Arial Narrow" panose="020B0604020202020204" pitchFamily="34" charset="0"/>
                <a:cs typeface="Arial Narrow" panose="020B0604020202020204" pitchFamily="34" charset="0"/>
              </a:rPr>
            </a:br>
            <a:r>
              <a:rPr lang="es-ES" sz="3600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es-ES" sz="3600" b="1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  </a:t>
            </a:r>
            <a:endParaRPr lang="es-ES" sz="3600" b="1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36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10 Conector recto">
            <a:extLst>
              <a:ext uri="{FF2B5EF4-FFF2-40B4-BE49-F238E27FC236}">
                <a16:creationId xmlns="" xmlns:a16="http://schemas.microsoft.com/office/drawing/2014/main" id="{2BC7BC20-8688-2343-987C-F1C0A2B4453E}"/>
              </a:ext>
            </a:extLst>
          </p:cNvPr>
          <p:cNvCxnSpPr>
            <a:cxnSpLocks/>
          </p:cNvCxnSpPr>
          <p:nvPr/>
        </p:nvCxnSpPr>
        <p:spPr>
          <a:xfrm>
            <a:off x="1115616" y="69067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17" name="Picture 5">
            <a:extLst>
              <a:ext uri="{FF2B5EF4-FFF2-40B4-BE49-F238E27FC236}">
                <a16:creationId xmlns="" xmlns:a16="http://schemas.microsoft.com/office/drawing/2014/main" id="{E1950A11-70C7-E94A-9FF3-19967B9B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32" y="18864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8 CuadroTexto">
            <a:extLst>
              <a:ext uri="{FF2B5EF4-FFF2-40B4-BE49-F238E27FC236}">
                <a16:creationId xmlns="" xmlns:a16="http://schemas.microsoft.com/office/drawing/2014/main" id="{4F0F2E73-AA39-E647-9D71-C3A27E3F34CF}"/>
              </a:ext>
            </a:extLst>
          </p:cNvPr>
          <p:cNvSpPr txBox="1"/>
          <p:nvPr/>
        </p:nvSpPr>
        <p:spPr>
          <a:xfrm>
            <a:off x="1185173" y="80518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95536" y="1700808"/>
            <a:ext cx="820646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B050"/>
              </a:buClr>
              <a:buFont typeface="Wingdings" pitchFamily="2" charset="2"/>
              <a:buChar char="§"/>
            </a:pPr>
            <a:r>
              <a:rPr lang="es-BO" sz="2800" dirty="0"/>
              <a:t>C</a:t>
            </a:r>
            <a:r>
              <a:rPr lang="es-BO" sz="2800" dirty="0" smtClean="0"/>
              <a:t>oadyuvar </a:t>
            </a:r>
            <a:r>
              <a:rPr lang="es-BO" sz="2800" dirty="0"/>
              <a:t>en la </a:t>
            </a:r>
            <a:r>
              <a:rPr lang="es-BO" sz="2800" b="1" u="sng" dirty="0"/>
              <a:t>lucha contra la corrupción</a:t>
            </a:r>
            <a:r>
              <a:rPr lang="es-BO" sz="2800" dirty="0"/>
              <a:t> a partir </a:t>
            </a:r>
            <a:r>
              <a:rPr lang="es-BO" sz="2800" dirty="0" smtClean="0"/>
              <a:t>del establecimiento de</a:t>
            </a:r>
            <a:r>
              <a:rPr lang="es-ES" sz="2800" dirty="0" smtClean="0"/>
              <a:t> los mecanismos y condiciones para el </a:t>
            </a:r>
            <a:r>
              <a:rPr lang="es-ES" sz="2800" b="1" u="sng" dirty="0" smtClean="0"/>
              <a:t>acceso a beneficios procesales</a:t>
            </a:r>
            <a:r>
              <a:rPr lang="es-ES" sz="2800" dirty="0" smtClean="0"/>
              <a:t>, en virtud a la </a:t>
            </a:r>
            <a:r>
              <a:rPr lang="es-ES" sz="2800" b="1" u="sng" dirty="0" smtClean="0"/>
              <a:t>colaboración efectiva en la investigación </a:t>
            </a:r>
            <a:r>
              <a:rPr lang="es-ES" sz="2800" dirty="0" smtClean="0"/>
              <a:t>de delitos de corrupción, brindada por personas naturales a las instancias judiciales y administrativas competentes en la </a:t>
            </a:r>
            <a:r>
              <a:rPr lang="es-ES" sz="2800" b="1" u="sng" dirty="0" smtClean="0"/>
              <a:t>persecución penal de los delitos de corrupción</a:t>
            </a:r>
            <a:r>
              <a:rPr lang="es-ES" sz="2800" dirty="0" smtClean="0"/>
              <a:t>. </a:t>
            </a:r>
            <a:endParaRPr lang="es-BO" sz="2800" b="1" dirty="0" smtClean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8" name="6 Rectángulo">
            <a:extLst>
              <a:ext uri="{FF2B5EF4-FFF2-40B4-BE49-F238E27FC236}">
                <a16:creationId xmlns="" xmlns:a16="http://schemas.microsoft.com/office/drawing/2014/main" id="{BC4CB076-0870-A34B-A25D-6FD6CA14A375}"/>
              </a:ext>
            </a:extLst>
          </p:cNvPr>
          <p:cNvSpPr/>
          <p:nvPr/>
        </p:nvSpPr>
        <p:spPr>
          <a:xfrm>
            <a:off x="3281035" y="376232"/>
            <a:ext cx="43204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rgbClr val="00B050"/>
              </a:buClr>
            </a:pPr>
            <a:r>
              <a:rPr lang="es-ES" sz="4000" b="1" u="sng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Objetivo     </a:t>
            </a:r>
            <a:endParaRPr lang="es-ES" sz="4000" b="1" u="sng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1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10 Conector recto">
            <a:extLst>
              <a:ext uri="{FF2B5EF4-FFF2-40B4-BE49-F238E27FC236}">
                <a16:creationId xmlns="" xmlns:a16="http://schemas.microsoft.com/office/drawing/2014/main" id="{D6F3EA41-CEE9-244B-99B2-63385C6A9D8A}"/>
              </a:ext>
            </a:extLst>
          </p:cNvPr>
          <p:cNvCxnSpPr>
            <a:cxnSpLocks/>
          </p:cNvCxnSpPr>
          <p:nvPr/>
        </p:nvCxnSpPr>
        <p:spPr>
          <a:xfrm>
            <a:off x="1046058" y="56342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731C506-572E-0546-A322-31C55C366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74" y="6139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8 CuadroTexto">
            <a:extLst>
              <a:ext uri="{FF2B5EF4-FFF2-40B4-BE49-F238E27FC236}">
                <a16:creationId xmlns="" xmlns:a16="http://schemas.microsoft.com/office/drawing/2014/main" id="{BFDD1A1B-FFC4-A141-B57A-E98A33E0DC2B}"/>
              </a:ext>
            </a:extLst>
          </p:cNvPr>
          <p:cNvSpPr txBox="1"/>
          <p:nvPr/>
        </p:nvSpPr>
        <p:spPr>
          <a:xfrm>
            <a:off x="1115615" y="-46732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sp>
        <p:nvSpPr>
          <p:cNvPr id="9" name="6 Rectángulo">
            <a:extLst>
              <a:ext uri="{FF2B5EF4-FFF2-40B4-BE49-F238E27FC236}">
                <a16:creationId xmlns="" xmlns:a16="http://schemas.microsoft.com/office/drawing/2014/main" id="{BC4CB076-0870-A34B-A25D-6FD6CA14A375}"/>
              </a:ext>
            </a:extLst>
          </p:cNvPr>
          <p:cNvSpPr/>
          <p:nvPr/>
        </p:nvSpPr>
        <p:spPr>
          <a:xfrm>
            <a:off x="3059831" y="195689"/>
            <a:ext cx="55931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rgbClr val="00B050"/>
              </a:buClr>
            </a:pPr>
            <a:r>
              <a:rPr lang="es-BO" sz="2400" b="1" u="sng" dirty="0"/>
              <a:t>ÁMBITO DE APLICACIÓN</a:t>
            </a:r>
            <a:endParaRPr lang="es-ES" sz="2400" b="1" u="sng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72089" y="657354"/>
            <a:ext cx="8206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B050"/>
              </a:buClr>
              <a:buFont typeface="Wingdings" pitchFamily="2" charset="2"/>
              <a:buChar char="§"/>
            </a:pPr>
            <a:r>
              <a:rPr lang="es-BO" dirty="0"/>
              <a:t>A</a:t>
            </a:r>
            <a:r>
              <a:rPr lang="es-BO" dirty="0" smtClean="0"/>
              <a:t>plicable </a:t>
            </a:r>
            <a:r>
              <a:rPr lang="es-BO" dirty="0"/>
              <a:t>a los delitos de corrupción contemplados en los Artículo 24, </a:t>
            </a:r>
            <a:r>
              <a:rPr lang="es-BO" dirty="0" smtClean="0"/>
              <a:t>y </a:t>
            </a:r>
            <a:r>
              <a:rPr lang="es-BO" dirty="0"/>
              <a:t>25 </a:t>
            </a:r>
            <a:r>
              <a:rPr lang="es-BO" dirty="0" smtClean="0"/>
              <a:t>de </a:t>
            </a:r>
            <a:r>
              <a:rPr lang="es-BO" dirty="0"/>
              <a:t>la Ley No. 004 de Lucha contra la Corrupción, Enriquecimiento Ilícito e Investigación de </a:t>
            </a:r>
            <a:r>
              <a:rPr lang="es-BO" dirty="0" smtClean="0"/>
              <a:t>Fortunas “Marcelo Quiroga Santa Cruz” </a:t>
            </a:r>
            <a:r>
              <a:rPr lang="es-BO" dirty="0"/>
              <a:t>de 31 de marzo de 2010.</a:t>
            </a:r>
          </a:p>
          <a:p>
            <a:pPr algn="just">
              <a:buClr>
                <a:srgbClr val="00B050"/>
              </a:buClr>
            </a:pPr>
            <a:r>
              <a:rPr lang="es-BO" dirty="0" smtClean="0"/>
              <a:t> </a:t>
            </a:r>
            <a:endParaRPr lang="es-BO" b="1" dirty="0" smtClean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886248"/>
              </p:ext>
            </p:extLst>
          </p:nvPr>
        </p:nvGraphicFramePr>
        <p:xfrm>
          <a:off x="611561" y="1556792"/>
          <a:ext cx="8041409" cy="512440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88031"/>
                <a:gridCol w="2654023"/>
                <a:gridCol w="295436"/>
                <a:gridCol w="2240393"/>
                <a:gridCol w="323133"/>
                <a:gridCol w="2240393"/>
              </a:tblGrid>
              <a:tr h="18135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Código Penal 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Ley Marcelo Quiroga Santa Cruz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181353"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 smtClean="0">
                          <a:effectLst/>
                        </a:rPr>
                        <a:t>Art 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Delito 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Art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Delito 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Art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BO" sz="1100" b="1" u="none" strike="noStrike" dirty="0">
                          <a:effectLst/>
                        </a:rPr>
                        <a:t>Delito </a:t>
                      </a:r>
                      <a:endParaRPr lang="es-B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132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Asociación delictuosa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154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Incumplimiento de Deberes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26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Uso Indebido de Bienes y Servicios Públicos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181353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132bis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Organización Criminal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157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Nombramientos Ilegales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27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Enriquecimiento Ilícito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142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Peculado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158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Cohecho activo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 dirty="0">
                          <a:effectLst/>
                        </a:rPr>
                        <a:t>28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Enriquecimiento Ilícito de Particulares con Afectación al Estado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143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Peculado Culposo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172 bis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Receptación Proveniente de Delitos de Corrupción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29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Favorecimiento al Enriquecimiento Ilícito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181353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144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Malversación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173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Prevaricato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30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Cohecho Activo Transnacional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145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Cohecho pasivo propio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173 bis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Cohecho Pasivo de la Jueza, Juez o Fiscal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31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Cohecho Pasivo Transnacional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146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Uso Indebido de Influencias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174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Consorcio de Jueces, Fiscales y/o Abogados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32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Obstrucción de la Justicia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147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Beneficios en razón del cargo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177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u="none" strike="noStrike" dirty="0">
                          <a:effectLst/>
                        </a:rPr>
                        <a:t>Negativa o Retardo de </a:t>
                      </a:r>
                      <a:r>
                        <a:rPr lang="pt-BR" sz="1100" u="none" strike="noStrike" dirty="0" err="1">
                          <a:effectLst/>
                        </a:rPr>
                        <a:t>justicia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33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Falsedad en la Declaración Jurada de Bienes y Rentas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149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Omisión de declaración de bienes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185 bis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Legitimación de Ganancias Ilícitas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150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Negociaciones incompatibles con el ejercicio del cargo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221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Contratos Lesivos al Estado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544060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150 bis 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Negociaciones incompatibles con el ejercicio de funciones públicas por particulares.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222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Incumplimiento de Contratos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181353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151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Concusión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224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Conducta Antieconómica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181353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152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Exacciones 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228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Contribuciones y Ventajas Ilegítimas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  <a:tr h="362707"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153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200" u="none" strike="noStrike" dirty="0">
                          <a:effectLst/>
                        </a:rPr>
                        <a:t>Resoluciones Contrarias a la Constitución y a las Leyes</a:t>
                      </a:r>
                      <a:endParaRPr lang="es-BO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>
                          <a:effectLst/>
                        </a:rPr>
                        <a:t>228 bis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BO" sz="1100" u="none" strike="noStrike" dirty="0">
                          <a:effectLst/>
                        </a:rPr>
                        <a:t>Contribuciones y Ventajas Ilegítimas de la Servidora o Servidor Público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>
                          <a:effectLst/>
                        </a:rPr>
                        <a:t> </a:t>
                      </a:r>
                      <a:endParaRPr lang="es-BO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BO" sz="1100" u="none" strike="noStrike" dirty="0">
                          <a:effectLst/>
                        </a:rPr>
                        <a:t> </a:t>
                      </a:r>
                      <a:endParaRPr lang="es-B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81" marR="8381" marT="838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86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10 Conector recto">
            <a:extLst>
              <a:ext uri="{FF2B5EF4-FFF2-40B4-BE49-F238E27FC236}">
                <a16:creationId xmlns="" xmlns:a16="http://schemas.microsoft.com/office/drawing/2014/main" id="{2BC7BC20-8688-2343-987C-F1C0A2B4453E}"/>
              </a:ext>
            </a:extLst>
          </p:cNvPr>
          <p:cNvCxnSpPr>
            <a:cxnSpLocks/>
          </p:cNvCxnSpPr>
          <p:nvPr/>
        </p:nvCxnSpPr>
        <p:spPr>
          <a:xfrm>
            <a:off x="1115616" y="69067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" name="Picture 5">
            <a:extLst>
              <a:ext uri="{FF2B5EF4-FFF2-40B4-BE49-F238E27FC236}">
                <a16:creationId xmlns="" xmlns:a16="http://schemas.microsoft.com/office/drawing/2014/main" id="{E1950A11-70C7-E94A-9FF3-19967B9B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32" y="18864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8 CuadroTexto">
            <a:extLst>
              <a:ext uri="{FF2B5EF4-FFF2-40B4-BE49-F238E27FC236}">
                <a16:creationId xmlns="" xmlns:a16="http://schemas.microsoft.com/office/drawing/2014/main" id="{4F0F2E73-AA39-E647-9D71-C3A27E3F34CF}"/>
              </a:ext>
            </a:extLst>
          </p:cNvPr>
          <p:cNvSpPr txBox="1"/>
          <p:nvPr/>
        </p:nvSpPr>
        <p:spPr>
          <a:xfrm>
            <a:off x="1185173" y="80518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30585" y="2215227"/>
            <a:ext cx="77768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349C34"/>
              </a:buClr>
              <a:buFont typeface="Wingdings" panose="05000000000000000000" pitchFamily="2" charset="2"/>
              <a:buChar char="§"/>
            </a:pPr>
            <a:r>
              <a:rPr lang="es-BO" sz="3200" dirty="0" smtClean="0"/>
              <a:t>S</a:t>
            </a:r>
            <a:r>
              <a:rPr lang="es-ES" sz="3200" dirty="0" smtClean="0"/>
              <a:t>uministro de </a:t>
            </a:r>
            <a:r>
              <a:rPr lang="es-ES" sz="3200" b="1" u="sng" dirty="0" smtClean="0"/>
              <a:t>datos e</a:t>
            </a:r>
            <a:r>
              <a:rPr lang="es-ES" sz="3200" u="sng" dirty="0" smtClean="0"/>
              <a:t> </a:t>
            </a:r>
            <a:r>
              <a:rPr lang="es-ES" sz="3200" b="1" u="sng" dirty="0" smtClean="0"/>
              <a:t>información precisa, verídica y comprobable</a:t>
            </a:r>
            <a:r>
              <a:rPr lang="es-ES" sz="3200" dirty="0" smtClean="0"/>
              <a:t>, que contribuyan necesaria y significativamente con las investigaciones desarrolladas por el Ministerio Público y demás estamentos convocados por Ley.</a:t>
            </a:r>
          </a:p>
          <a:p>
            <a:pPr marL="342900" indent="-342900" algn="just">
              <a:buClr>
                <a:srgbClr val="349C34"/>
              </a:buClr>
              <a:buFont typeface="Wingdings" panose="05000000000000000000" pitchFamily="2" charset="2"/>
              <a:buChar char="§"/>
            </a:pPr>
            <a:endParaRPr lang="es-BO" sz="3200" dirty="0"/>
          </a:p>
        </p:txBody>
      </p:sp>
      <p:sp>
        <p:nvSpPr>
          <p:cNvPr id="10" name="6 Rectángulo">
            <a:extLst>
              <a:ext uri="{FF2B5EF4-FFF2-40B4-BE49-F238E27FC236}">
                <a16:creationId xmlns="" xmlns:a16="http://schemas.microsoft.com/office/drawing/2014/main" id="{BC4CB076-0870-A34B-A25D-6FD6CA14A375}"/>
              </a:ext>
            </a:extLst>
          </p:cNvPr>
          <p:cNvSpPr/>
          <p:nvPr/>
        </p:nvSpPr>
        <p:spPr>
          <a:xfrm>
            <a:off x="1975899" y="1117501"/>
            <a:ext cx="51855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rgbClr val="00B050"/>
              </a:buClr>
            </a:pPr>
            <a:r>
              <a:rPr lang="es-ES" sz="3200" b="1" u="sng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Colaboración Efectiva     </a:t>
            </a:r>
            <a:endParaRPr lang="es-ES" sz="3200" b="1" u="sng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39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10 Conector recto">
            <a:extLst>
              <a:ext uri="{FF2B5EF4-FFF2-40B4-BE49-F238E27FC236}">
                <a16:creationId xmlns="" xmlns:a16="http://schemas.microsoft.com/office/drawing/2014/main" id="{2BC7BC20-8688-2343-987C-F1C0A2B4453E}"/>
              </a:ext>
            </a:extLst>
          </p:cNvPr>
          <p:cNvCxnSpPr>
            <a:cxnSpLocks/>
          </p:cNvCxnSpPr>
          <p:nvPr/>
        </p:nvCxnSpPr>
        <p:spPr>
          <a:xfrm>
            <a:off x="1115616" y="69067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" name="Picture 5">
            <a:extLst>
              <a:ext uri="{FF2B5EF4-FFF2-40B4-BE49-F238E27FC236}">
                <a16:creationId xmlns="" xmlns:a16="http://schemas.microsoft.com/office/drawing/2014/main" id="{E1950A11-70C7-E94A-9FF3-19967B9B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32" y="18864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8 CuadroTexto">
            <a:extLst>
              <a:ext uri="{FF2B5EF4-FFF2-40B4-BE49-F238E27FC236}">
                <a16:creationId xmlns="" xmlns:a16="http://schemas.microsoft.com/office/drawing/2014/main" id="{4F0F2E73-AA39-E647-9D71-C3A27E3F34CF}"/>
              </a:ext>
            </a:extLst>
          </p:cNvPr>
          <p:cNvSpPr txBox="1"/>
          <p:nvPr/>
        </p:nvSpPr>
        <p:spPr>
          <a:xfrm>
            <a:off x="1185173" y="80518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97732" y="1537097"/>
            <a:ext cx="86917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45A926"/>
              </a:buClr>
              <a:buFont typeface="Wingdings" panose="05000000000000000000" pitchFamily="2" charset="2"/>
              <a:buChar char="§"/>
            </a:pPr>
            <a:r>
              <a:rPr lang="es-BO" sz="2400" dirty="0"/>
              <a:t>S</a:t>
            </a:r>
            <a:r>
              <a:rPr lang="es-BO" sz="2400" dirty="0" smtClean="0"/>
              <a:t>uscrito </a:t>
            </a:r>
            <a:r>
              <a:rPr lang="es-BO" sz="2400" dirty="0"/>
              <a:t>entre el imputado o colaborador e </a:t>
            </a:r>
            <a:r>
              <a:rPr lang="es-BO" sz="2400" dirty="0" smtClean="0"/>
              <a:t>incluirá:</a:t>
            </a:r>
          </a:p>
          <a:p>
            <a:pPr marL="800100" lvl="1" indent="-342900" algn="just">
              <a:buClr>
                <a:srgbClr val="45A926"/>
              </a:buClr>
              <a:buFont typeface="Wingdings" panose="05000000000000000000" pitchFamily="2" charset="2"/>
              <a:buChar char="ü"/>
            </a:pPr>
            <a:r>
              <a:rPr lang="es-BO" sz="2400" dirty="0" smtClean="0"/>
              <a:t>El </a:t>
            </a:r>
            <a:r>
              <a:rPr lang="es-BO" sz="2400" dirty="0"/>
              <a:t>o los beneficios acordados a ser sugeridos al Juez; </a:t>
            </a:r>
            <a:endParaRPr lang="es-BO" sz="2400" dirty="0" smtClean="0"/>
          </a:p>
          <a:p>
            <a:pPr marL="800100" lvl="1" indent="-342900" algn="just">
              <a:buClr>
                <a:srgbClr val="45A926"/>
              </a:buClr>
              <a:buFont typeface="Wingdings" panose="05000000000000000000" pitchFamily="2" charset="2"/>
              <a:buChar char="ü"/>
            </a:pPr>
            <a:r>
              <a:rPr lang="es-BO" sz="2400" dirty="0" smtClean="0"/>
              <a:t>Los </a:t>
            </a:r>
            <a:r>
              <a:rPr lang="es-BO" sz="2400" dirty="0"/>
              <a:t>hechos a los cuales se refiere el beneficio y la confesión en los casos que ésta se produjere; y, </a:t>
            </a:r>
            <a:endParaRPr lang="es-BO" sz="2400" dirty="0" smtClean="0"/>
          </a:p>
          <a:p>
            <a:pPr marL="800100" lvl="1" indent="-342900" algn="just">
              <a:buClr>
                <a:srgbClr val="45A926"/>
              </a:buClr>
              <a:buFont typeface="Wingdings" panose="05000000000000000000" pitchFamily="2" charset="2"/>
              <a:buChar char="ü"/>
            </a:pPr>
            <a:r>
              <a:rPr lang="es-BO" sz="2400" dirty="0" smtClean="0"/>
              <a:t>Las </a:t>
            </a:r>
            <a:r>
              <a:rPr lang="es-BO" sz="2400" dirty="0"/>
              <a:t>obligaciones a las que queda sujeto el colaborador. </a:t>
            </a:r>
            <a:endParaRPr lang="es-BO" sz="2400" dirty="0" smtClean="0"/>
          </a:p>
        </p:txBody>
      </p:sp>
      <p:sp>
        <p:nvSpPr>
          <p:cNvPr id="10" name="6 Rectángulo">
            <a:extLst>
              <a:ext uri="{FF2B5EF4-FFF2-40B4-BE49-F238E27FC236}">
                <a16:creationId xmlns="" xmlns:a16="http://schemas.microsoft.com/office/drawing/2014/main" id="{BC4CB076-0870-A34B-A25D-6FD6CA14A375}"/>
              </a:ext>
            </a:extLst>
          </p:cNvPr>
          <p:cNvSpPr/>
          <p:nvPr/>
        </p:nvSpPr>
        <p:spPr>
          <a:xfrm>
            <a:off x="3052192" y="174800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rgbClr val="00B050"/>
              </a:buClr>
            </a:pPr>
            <a:r>
              <a:rPr lang="es-ES" sz="2400" b="1" u="sng" dirty="0">
                <a:latin typeface="Arial Narrow" panose="020B0604020202020204" pitchFamily="34" charset="0"/>
              </a:rPr>
              <a:t>A</a:t>
            </a:r>
            <a:r>
              <a:rPr lang="es-BO" sz="2400" b="1" u="sng" dirty="0" smtClean="0"/>
              <a:t>cuerdo </a:t>
            </a:r>
            <a:r>
              <a:rPr lang="es-BO" sz="2400" b="1" u="sng" dirty="0"/>
              <a:t>de Colaboración </a:t>
            </a:r>
            <a:r>
              <a:rPr lang="es-BO" sz="2400" b="1" u="sng" dirty="0" smtClean="0"/>
              <a:t>Efectiva</a:t>
            </a:r>
            <a:r>
              <a:rPr lang="es-ES" sz="2400" b="1" u="sng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     </a:t>
            </a:r>
            <a:endParaRPr lang="es-ES" sz="2400" b="1" u="sng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0" y="3933056"/>
            <a:ext cx="84089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Clr>
                <a:srgbClr val="45A926"/>
              </a:buClr>
              <a:buFont typeface="Wingdings" panose="05000000000000000000" pitchFamily="2" charset="2"/>
              <a:buChar char="§"/>
            </a:pPr>
            <a:r>
              <a:rPr lang="es-ES" sz="2400" dirty="0"/>
              <a:t>Realizado el acuerdo de conformidad con las disposiciones de la Ley, acompañado de las declaraciones del colaborador y de las diligencia de verificación que hubiera considerado pertinentes realizar el Fiscal, será remitido al juez.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255114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10 Conector recto">
            <a:extLst>
              <a:ext uri="{FF2B5EF4-FFF2-40B4-BE49-F238E27FC236}">
                <a16:creationId xmlns="" xmlns:a16="http://schemas.microsoft.com/office/drawing/2014/main" id="{2BC7BC20-8688-2343-987C-F1C0A2B4453E}"/>
              </a:ext>
            </a:extLst>
          </p:cNvPr>
          <p:cNvCxnSpPr>
            <a:cxnSpLocks/>
          </p:cNvCxnSpPr>
          <p:nvPr/>
        </p:nvCxnSpPr>
        <p:spPr>
          <a:xfrm>
            <a:off x="1115616" y="69067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" name="Picture 5">
            <a:extLst>
              <a:ext uri="{FF2B5EF4-FFF2-40B4-BE49-F238E27FC236}">
                <a16:creationId xmlns="" xmlns:a16="http://schemas.microsoft.com/office/drawing/2014/main" id="{E1950A11-70C7-E94A-9FF3-19967B9B8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32" y="18864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8 CuadroTexto">
            <a:extLst>
              <a:ext uri="{FF2B5EF4-FFF2-40B4-BE49-F238E27FC236}">
                <a16:creationId xmlns="" xmlns:a16="http://schemas.microsoft.com/office/drawing/2014/main" id="{4F0F2E73-AA39-E647-9D71-C3A27E3F34CF}"/>
              </a:ext>
            </a:extLst>
          </p:cNvPr>
          <p:cNvSpPr txBox="1"/>
          <p:nvPr/>
        </p:nvSpPr>
        <p:spPr>
          <a:xfrm>
            <a:off x="1185173" y="80518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97732" y="1844824"/>
            <a:ext cx="83787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rgbClr val="45A926"/>
              </a:buClr>
              <a:buFont typeface="Wingdings" panose="05000000000000000000" pitchFamily="2" charset="2"/>
              <a:buChar char="§"/>
            </a:pPr>
            <a:r>
              <a:rPr lang="es-ES" sz="2400" dirty="0"/>
              <a:t>La reducción de la pena será determinada por el Juez con posterioridad a la determinación de la sanción penal según las circunstancias atenuantes o agravantes comunes que concurran de conformidad con las disposiciones de la legislación penal vigente. </a:t>
            </a:r>
          </a:p>
          <a:p>
            <a:pPr algn="just">
              <a:buClr>
                <a:srgbClr val="45A926"/>
              </a:buClr>
            </a:pPr>
            <a:endParaRPr lang="es-ES" sz="2400" dirty="0" smtClean="0"/>
          </a:p>
          <a:p>
            <a:pPr marL="285750" indent="-285750" algn="just">
              <a:buClr>
                <a:srgbClr val="45A926"/>
              </a:buClr>
              <a:buFont typeface="Wingdings" panose="05000000000000000000" pitchFamily="2" charset="2"/>
              <a:buChar char="§"/>
            </a:pPr>
            <a:r>
              <a:rPr lang="es-ES" sz="2400" dirty="0" smtClean="0"/>
              <a:t>Por </a:t>
            </a:r>
            <a:r>
              <a:rPr lang="es-ES" sz="2400" dirty="0"/>
              <a:t>efecto del acuerdo de Colaboración Premiada, el Juez podrá disponer la </a:t>
            </a:r>
            <a:r>
              <a:rPr lang="es-ES" sz="2400" b="1" dirty="0"/>
              <a:t>reducción de la pena hasta en 2/3</a:t>
            </a:r>
            <a:r>
              <a:rPr lang="es-ES" sz="2400" dirty="0"/>
              <a:t> (dos tercios) o incluso disponer la </a:t>
            </a:r>
            <a:r>
              <a:rPr lang="es-ES" sz="2400" b="1" dirty="0"/>
              <a:t>suspensión condicional de la misma</a:t>
            </a:r>
            <a:r>
              <a:rPr lang="es-BO" sz="2400" dirty="0" smtClean="0"/>
              <a:t>. </a:t>
            </a:r>
          </a:p>
        </p:txBody>
      </p:sp>
      <p:sp>
        <p:nvSpPr>
          <p:cNvPr id="10" name="6 Rectángulo">
            <a:extLst>
              <a:ext uri="{FF2B5EF4-FFF2-40B4-BE49-F238E27FC236}">
                <a16:creationId xmlns="" xmlns:a16="http://schemas.microsoft.com/office/drawing/2014/main" id="{BC4CB076-0870-A34B-A25D-6FD6CA14A375}"/>
              </a:ext>
            </a:extLst>
          </p:cNvPr>
          <p:cNvSpPr/>
          <p:nvPr/>
        </p:nvSpPr>
        <p:spPr>
          <a:xfrm>
            <a:off x="1606774" y="999431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Clr>
                <a:srgbClr val="00B050"/>
              </a:buClr>
            </a:pPr>
            <a:r>
              <a:rPr lang="es-ES" sz="2400" b="1" u="sng" dirty="0" smtClean="0">
                <a:latin typeface="Arial Narrow" panose="020B0604020202020204" pitchFamily="34" charset="0"/>
                <a:cs typeface="Arial Narrow" panose="020B0604020202020204" pitchFamily="34" charset="0"/>
              </a:rPr>
              <a:t>Reducción de la Pena      </a:t>
            </a:r>
            <a:endParaRPr lang="es-ES" sz="2400" b="1" u="sng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552" y="1528654"/>
            <a:ext cx="80648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DENUNCIAS </a:t>
            </a:r>
          </a:p>
        </p:txBody>
      </p:sp>
      <p:cxnSp>
        <p:nvCxnSpPr>
          <p:cNvPr id="19" name="10 Conector recto">
            <a:extLst>
              <a:ext uri="{FF2B5EF4-FFF2-40B4-BE49-F238E27FC236}">
                <a16:creationId xmlns="" xmlns:a16="http://schemas.microsoft.com/office/drawing/2014/main" id="{0218BF21-9F3A-0A4B-8EDC-B948F1A1D458}"/>
              </a:ext>
            </a:extLst>
          </p:cNvPr>
          <p:cNvCxnSpPr>
            <a:cxnSpLocks/>
          </p:cNvCxnSpPr>
          <p:nvPr/>
        </p:nvCxnSpPr>
        <p:spPr>
          <a:xfrm>
            <a:off x="1115616" y="690674"/>
            <a:ext cx="1728192" cy="0"/>
          </a:xfrm>
          <a:prstGeom prst="line">
            <a:avLst/>
          </a:prstGeom>
          <a:ln w="31750">
            <a:solidFill>
              <a:srgbClr val="00B050"/>
            </a:solidFill>
            <a:round/>
          </a:ln>
          <a:effectLst/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20" name="Picture 5">
            <a:extLst>
              <a:ext uri="{FF2B5EF4-FFF2-40B4-BE49-F238E27FC236}">
                <a16:creationId xmlns="" xmlns:a16="http://schemas.microsoft.com/office/drawing/2014/main" id="{5036AAA5-619B-A341-9110-F647FDD90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732" y="188641"/>
            <a:ext cx="627757" cy="658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8 CuadroTexto">
            <a:extLst>
              <a:ext uri="{FF2B5EF4-FFF2-40B4-BE49-F238E27FC236}">
                <a16:creationId xmlns="" xmlns:a16="http://schemas.microsoft.com/office/drawing/2014/main" id="{C06DFAB0-4B12-2B4E-A41B-715DF89DEABA}"/>
              </a:ext>
            </a:extLst>
          </p:cNvPr>
          <p:cNvSpPr txBox="1"/>
          <p:nvPr/>
        </p:nvSpPr>
        <p:spPr>
          <a:xfrm>
            <a:off x="1185173" y="80518"/>
            <a:ext cx="1589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Senador </a:t>
            </a:r>
          </a:p>
          <a:p>
            <a:pPr algn="ctr"/>
            <a:r>
              <a:rPr lang="es-ES" sz="1400" dirty="0">
                <a:latin typeface="Arial Narrow" panose="020B0604020202020204" pitchFamily="34" charset="0"/>
                <a:cs typeface="Arial Narrow" panose="020B0604020202020204" pitchFamily="34" charset="0"/>
              </a:rPr>
              <a:t>Oscar Ortiz Antelo</a:t>
            </a:r>
            <a:r>
              <a:rPr lang="es-ES" sz="1400" i="1" dirty="0"/>
              <a:t> 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1405686" y="2719387"/>
            <a:ext cx="6689956" cy="2001632"/>
            <a:chOff x="1405686" y="2719387"/>
            <a:chExt cx="6689956" cy="2001632"/>
          </a:xfrm>
        </p:grpSpPr>
        <p:sp>
          <p:nvSpPr>
            <p:cNvPr id="4" name="3 CuadroTexto"/>
            <p:cNvSpPr txBox="1"/>
            <p:nvPr/>
          </p:nvSpPr>
          <p:spPr>
            <a:xfrm>
              <a:off x="2845846" y="2797466"/>
              <a:ext cx="37444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>
                  <a:latin typeface="Arial Narrow" panose="020B0604020202020204" pitchFamily="34" charset="0"/>
                  <a:cs typeface="Arial Narrow" panose="020B0604020202020204" pitchFamily="34" charset="0"/>
                </a:rPr>
                <a:t>OscarOrtizAntelo </a:t>
              </a:r>
            </a:p>
          </p:txBody>
        </p:sp>
        <p:pic>
          <p:nvPicPr>
            <p:cNvPr id="9" name="Imagen 8">
              <a:extLst>
                <a:ext uri="{FF2B5EF4-FFF2-40B4-BE49-F238E27FC236}">
                  <a16:creationId xmlns="" xmlns:a16="http://schemas.microsoft.com/office/drawing/2014/main" id="{C6E3F08E-7CD8-4F49-BA36-6EF609F039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rgbClr val="58BB34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1405686" y="2719387"/>
              <a:ext cx="802093" cy="802490"/>
            </a:xfrm>
            <a:prstGeom prst="rect">
              <a:avLst/>
            </a:prstGeom>
          </p:spPr>
        </p:pic>
        <p:sp>
          <p:nvSpPr>
            <p:cNvPr id="22" name="3 CuadroTexto">
              <a:extLst>
                <a:ext uri="{FF2B5EF4-FFF2-40B4-BE49-F238E27FC236}">
                  <a16:creationId xmlns="" xmlns:a16="http://schemas.microsoft.com/office/drawing/2014/main" id="{308AF708-3E9B-1D4A-BFB2-BB4A1F6C2ACE}"/>
                </a:ext>
              </a:extLst>
            </p:cNvPr>
            <p:cNvSpPr txBox="1"/>
            <p:nvPr/>
          </p:nvSpPr>
          <p:spPr>
            <a:xfrm>
              <a:off x="2864174" y="3967867"/>
              <a:ext cx="52314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600" dirty="0" smtClean="0">
                  <a:latin typeface="Arial Narrow" panose="020B0604020202020204" pitchFamily="34" charset="0"/>
                  <a:cs typeface="Arial Narrow" panose="020B0604020202020204" pitchFamily="34" charset="0"/>
                </a:rPr>
                <a:t>Oscarortizdocs@gmail.com</a:t>
              </a:r>
              <a:endParaRPr lang="es-ES" sz="3600" dirty="0">
                <a:latin typeface="Arial Narrow" panose="020B0604020202020204" pitchFamily="34" charset="0"/>
                <a:cs typeface="Arial Narrow" panose="020B0604020202020204" pitchFamily="34" charset="0"/>
              </a:endParaRPr>
            </a:p>
          </p:txBody>
        </p:sp>
        <p:pic>
          <p:nvPicPr>
            <p:cNvPr id="23" name="Imagen 22">
              <a:extLst>
                <a:ext uri="{FF2B5EF4-FFF2-40B4-BE49-F238E27FC236}">
                  <a16:creationId xmlns="" xmlns:a16="http://schemas.microsoft.com/office/drawing/2014/main" id="{485AE7B4-82C0-254B-BA63-25BDBE1CB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prstClr val="black"/>
                <a:srgbClr val="45A926">
                  <a:tint val="45000"/>
                  <a:satMod val="400000"/>
                </a:srgbClr>
              </a:duotone>
            </a:blip>
            <a:stretch>
              <a:fillRect/>
            </a:stretch>
          </p:blipFill>
          <p:spPr>
            <a:xfrm>
              <a:off x="1405686" y="3861048"/>
              <a:ext cx="859971" cy="8599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491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4922</TotalTime>
  <Words>555</Words>
  <Application>Microsoft Office PowerPoint</Application>
  <PresentationFormat>Presentación en pantalla (4:3)</PresentationFormat>
  <Paragraphs>128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  Conferencia de Prensa: Proyecto de Ley de Colaboración Efectiva en la Investigación de Delitos de Corrupción Pública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Maricruz</dc:creator>
  <cp:lastModifiedBy>Emilio</cp:lastModifiedBy>
  <cp:revision>144</cp:revision>
  <cp:lastPrinted>2019-05-14T13:16:13Z</cp:lastPrinted>
  <dcterms:created xsi:type="dcterms:W3CDTF">2018-04-30T00:51:02Z</dcterms:created>
  <dcterms:modified xsi:type="dcterms:W3CDTF">2019-05-28T19:17:52Z</dcterms:modified>
</cp:coreProperties>
</file>