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11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.wmf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59278" y="4239491"/>
            <a:ext cx="6400800" cy="1947333"/>
          </a:xfrm>
        </p:spPr>
        <p:txBody>
          <a:bodyPr/>
          <a:lstStyle/>
          <a:p>
            <a:endParaRPr lang="es-BO" dirty="0" smtClean="0"/>
          </a:p>
          <a:p>
            <a:pPr algn="ctr"/>
            <a:r>
              <a:rPr lang="es-BO" dirty="0" smtClean="0">
                <a:solidFill>
                  <a:schemeClr val="tx1"/>
                </a:solidFill>
              </a:rPr>
              <a:t>Diputado Luis Felipe Dorado</a:t>
            </a:r>
          </a:p>
          <a:p>
            <a:pPr algn="ctr"/>
            <a:endParaRPr lang="es-BO" dirty="0">
              <a:solidFill>
                <a:schemeClr val="tx1"/>
              </a:solidFill>
            </a:endParaRPr>
          </a:p>
          <a:p>
            <a:pPr algn="ctr"/>
            <a:r>
              <a:rPr lang="es-BO" dirty="0" smtClean="0">
                <a:solidFill>
                  <a:schemeClr val="tx1"/>
                </a:solidFill>
              </a:rPr>
              <a:t>Santa Cruz, abril de 2019</a:t>
            </a:r>
            <a:endParaRPr lang="es-BO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04992" y="1600199"/>
            <a:ext cx="10309371" cy="2421083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s-BO" sz="4400" b="1" dirty="0"/>
              <a:t>PACTO </a:t>
            </a:r>
            <a:r>
              <a:rPr lang="es-BO" sz="4400" b="1" dirty="0" smtClean="0"/>
              <a:t>YPFB-FEDERACIÓN DE PETROLEROS PARA ENCUBRIR </a:t>
            </a:r>
            <a:r>
              <a:rPr lang="es-BO" sz="4400" b="1" dirty="0"/>
              <a:t>LA CORRUPCION SINDICAL</a:t>
            </a:r>
          </a:p>
        </p:txBody>
      </p:sp>
    </p:spTree>
    <p:extLst>
      <p:ext uri="{BB962C8B-B14F-4D97-AF65-F5344CB8AC3E}">
        <p14:creationId xmlns:p14="http://schemas.microsoft.com/office/powerpoint/2010/main" val="133775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76593" y="2337954"/>
            <a:ext cx="8001000" cy="2971801"/>
          </a:xfrm>
        </p:spPr>
        <p:txBody>
          <a:bodyPr>
            <a:normAutofit fontScale="90000"/>
          </a:bodyPr>
          <a:lstStyle/>
          <a:p>
            <a:pPr algn="ctr"/>
            <a:r>
              <a:rPr lang="es-BO" b="1" dirty="0" smtClean="0"/>
              <a:t>MUCHAS GRACIAS</a:t>
            </a:r>
            <a:br>
              <a:rPr lang="es-BO" b="1" dirty="0" smtClean="0"/>
            </a:br>
            <a:r>
              <a:rPr lang="es-BO" b="1" dirty="0" smtClean="0"/>
              <a:t/>
            </a:r>
            <a:br>
              <a:rPr lang="es-BO" b="1" dirty="0" smtClean="0"/>
            </a:br>
            <a:r>
              <a:rPr lang="es-BO" b="1" dirty="0"/>
              <a:t/>
            </a:r>
            <a:br>
              <a:rPr lang="es-BO" b="1" dirty="0"/>
            </a:br>
            <a:endParaRPr lang="es-BO" b="1" dirty="0"/>
          </a:p>
        </p:txBody>
      </p:sp>
    </p:spTree>
    <p:extLst>
      <p:ext uri="{BB962C8B-B14F-4D97-AF65-F5344CB8AC3E}">
        <p14:creationId xmlns:p14="http://schemas.microsoft.com/office/powerpoint/2010/main" val="232586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75807" y="1756664"/>
            <a:ext cx="4343401" cy="4509055"/>
          </a:xfrm>
        </p:spPr>
        <p:txBody>
          <a:bodyPr>
            <a:normAutofit fontScale="90000"/>
          </a:bodyPr>
          <a:lstStyle/>
          <a:p>
            <a:r>
              <a:rPr lang="es-BO" sz="2800" b="1" dirty="0">
                <a:solidFill>
                  <a:srgbClr val="FFFF00"/>
                </a:solidFill>
              </a:rPr>
              <a:t>Hasta ahora hemos esperado </a:t>
            </a:r>
            <a:r>
              <a:rPr lang="es-BO" sz="2800" b="1" dirty="0" smtClean="0">
                <a:solidFill>
                  <a:srgbClr val="FFFF00"/>
                </a:solidFill>
              </a:rPr>
              <a:t>DEL GOBIERNO una </a:t>
            </a:r>
            <a:r>
              <a:rPr lang="es-BO" sz="2800" b="1" dirty="0">
                <a:solidFill>
                  <a:srgbClr val="FFFF00"/>
                </a:solidFill>
              </a:rPr>
              <a:t>reacción honesta y de apego a la transparencia </a:t>
            </a:r>
            <a:r>
              <a:rPr lang="es-BO" sz="2800" b="1" dirty="0" smtClean="0">
                <a:solidFill>
                  <a:srgbClr val="FFFF00"/>
                </a:solidFill>
              </a:rPr>
              <a:t>ante casos de corrupción pero las autoridades se cruzan de brazos</a:t>
            </a:r>
            <a:r>
              <a:rPr lang="es-BO" sz="2000" dirty="0"/>
              <a:t/>
            </a:r>
            <a:br>
              <a:rPr lang="es-BO" sz="2000" dirty="0"/>
            </a:br>
            <a:endParaRPr lang="es-BO" sz="20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84212" y="488373"/>
            <a:ext cx="10714617" cy="103909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4000" b="1" dirty="0" smtClean="0"/>
              <a:t>PACTO POR LA CORRUPCIÓN SINDICAL</a:t>
            </a:r>
            <a:endParaRPr lang="es-BO" sz="4000" b="1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442072"/>
              </p:ext>
            </p:extLst>
          </p:nvPr>
        </p:nvGraphicFramePr>
        <p:xfrm>
          <a:off x="684212" y="1706491"/>
          <a:ext cx="3039485" cy="4559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r:id="rId3" imgW="5079240" imgH="7619040" progId="">
                  <p:embed/>
                </p:oleObj>
              </mc:Choice>
              <mc:Fallback>
                <p:oleObj r:id="rId3" imgW="5079240" imgH="7619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2" y="1706491"/>
                        <a:ext cx="3039485" cy="4559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388231"/>
              </p:ext>
            </p:extLst>
          </p:nvPr>
        </p:nvGraphicFramePr>
        <p:xfrm>
          <a:off x="8350829" y="1706491"/>
          <a:ext cx="3048000" cy="473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r:id="rId5" imgW="3047400" imgH="4736160" progId="">
                  <p:embed/>
                </p:oleObj>
              </mc:Choice>
              <mc:Fallback>
                <p:oleObj r:id="rId5" imgW="3047400" imgH="4736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50829" y="1706491"/>
                        <a:ext cx="3048000" cy="473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625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4491" y="1568695"/>
            <a:ext cx="8534400" cy="645777"/>
          </a:xfrm>
        </p:spPr>
        <p:txBody>
          <a:bodyPr>
            <a:normAutofit fontScale="90000"/>
          </a:bodyPr>
          <a:lstStyle/>
          <a:p>
            <a:pPr algn="ctr"/>
            <a:r>
              <a:rPr lang="es-BO" sz="2800" dirty="0" smtClean="0"/>
              <a:t>		CONGRESO COBIJA 14- 16 MARZO- ELEGIDOS</a:t>
            </a:r>
            <a:endParaRPr lang="es-BO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84212" y="488373"/>
            <a:ext cx="10714617" cy="103909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4000" b="1" dirty="0" smtClean="0"/>
              <a:t>PACTO POR LA CORRUPCIÓN SINDICAL</a:t>
            </a:r>
            <a:endParaRPr lang="es-BO" sz="4000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092260"/>
              </p:ext>
            </p:extLst>
          </p:nvPr>
        </p:nvGraphicFramePr>
        <p:xfrm>
          <a:off x="2895252" y="2173241"/>
          <a:ext cx="2730500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r:id="rId3" imgW="2729880" imgH="2806200" progId="">
                  <p:embed/>
                </p:oleObj>
              </mc:Choice>
              <mc:Fallback>
                <p:oleObj r:id="rId3" imgW="2729880" imgH="2806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5252" y="2173241"/>
                        <a:ext cx="2730500" cy="280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2895252" y="5129073"/>
            <a:ext cx="2998382" cy="64577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2000" b="1" dirty="0" err="1" smtClean="0"/>
              <a:t>JosÉ</a:t>
            </a:r>
            <a:r>
              <a:rPr lang="es-BO" sz="2000" b="1" dirty="0" smtClean="0"/>
              <a:t> domingo </a:t>
            </a:r>
            <a:r>
              <a:rPr lang="es-BO" sz="2000" b="1" dirty="0" err="1" smtClean="0"/>
              <a:t>vÁsquez</a:t>
            </a:r>
            <a:r>
              <a:rPr lang="es-BO" sz="2000" b="1" dirty="0" smtClean="0"/>
              <a:t>, </a:t>
            </a:r>
          </a:p>
          <a:p>
            <a:pPr algn="ctr"/>
            <a:r>
              <a:rPr lang="es-BO" sz="2000" b="1" dirty="0" smtClean="0"/>
              <a:t>reelecto 14 años </a:t>
            </a:r>
            <a:endParaRPr lang="es-BO" sz="2000" b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625752" y="5179136"/>
            <a:ext cx="2998382" cy="64577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2000" b="1" dirty="0" smtClean="0"/>
              <a:t>ROLANDO BORDA, ELEGIDO DIRIGENTE NACIONAL</a:t>
            </a:r>
            <a:endParaRPr lang="es-BO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900851"/>
              </p:ext>
            </p:extLst>
          </p:nvPr>
        </p:nvGraphicFramePr>
        <p:xfrm>
          <a:off x="5726011" y="2146694"/>
          <a:ext cx="2743755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r:id="rId5" imgW="2361600" imgH="2501280" progId="">
                  <p:embed/>
                </p:oleObj>
              </mc:Choice>
              <mc:Fallback>
                <p:oleObj r:id="rId5" imgW="2361600" imgH="250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26011" y="2146694"/>
                        <a:ext cx="2743755" cy="280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8538127" y="5163073"/>
            <a:ext cx="2998382" cy="64577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2000" b="1" dirty="0" smtClean="0"/>
              <a:t>MARCOS MELGAREJO ELEGIDO DIRIGENTE NACIONAL</a:t>
            </a:r>
            <a:endParaRPr lang="es-BO" sz="2000" b="1" dirty="0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880730"/>
              </p:ext>
            </p:extLst>
          </p:nvPr>
        </p:nvGraphicFramePr>
        <p:xfrm>
          <a:off x="8538127" y="2132010"/>
          <a:ext cx="2743755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r:id="rId7" imgW="2361600" imgH="2501280" progId="">
                  <p:embed/>
                </p:oleObj>
              </mc:Choice>
              <mc:Fallback>
                <p:oleObj r:id="rId7" imgW="2361600" imgH="250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38127" y="2132010"/>
                        <a:ext cx="2743755" cy="280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370653"/>
              </p:ext>
            </p:extLst>
          </p:nvPr>
        </p:nvGraphicFramePr>
        <p:xfrm>
          <a:off x="668359" y="1568695"/>
          <a:ext cx="2193902" cy="3560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r:id="rId8" imgW="2374560" imgH="4368240" progId="">
                  <p:embed/>
                </p:oleObj>
              </mc:Choice>
              <mc:Fallback>
                <p:oleObj r:id="rId8" imgW="2374560" imgH="4368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8359" y="1568695"/>
                        <a:ext cx="2193902" cy="3560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ítulo 1"/>
          <p:cNvSpPr txBox="1">
            <a:spLocks/>
          </p:cNvSpPr>
          <p:nvPr/>
        </p:nvSpPr>
        <p:spPr>
          <a:xfrm>
            <a:off x="266119" y="5261598"/>
            <a:ext cx="2998382" cy="64577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2000" dirty="0" smtClean="0"/>
              <a:t>GARCIA LINERA </a:t>
            </a:r>
          </a:p>
          <a:p>
            <a:pPr algn="ctr"/>
            <a:r>
              <a:rPr lang="es-BO" sz="2000" dirty="0" smtClean="0"/>
              <a:t>los AVALÓ</a:t>
            </a:r>
            <a:endParaRPr lang="es-BO" sz="2000" dirty="0"/>
          </a:p>
        </p:txBody>
      </p:sp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557685"/>
              </p:ext>
            </p:extLst>
          </p:nvPr>
        </p:nvGraphicFramePr>
        <p:xfrm>
          <a:off x="8570025" y="2115947"/>
          <a:ext cx="2678866" cy="282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r:id="rId10" imgW="2984040" imgH="3237840" progId="">
                  <p:embed/>
                </p:oleObj>
              </mc:Choice>
              <mc:Fallback>
                <p:oleObj r:id="rId10" imgW="2984040" imgH="3237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70025" y="2115947"/>
                        <a:ext cx="2678866" cy="282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078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64863" y="1615171"/>
            <a:ext cx="5348179" cy="467930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s-BO" sz="11200" b="1" dirty="0" smtClean="0">
                <a:solidFill>
                  <a:schemeClr val="tx1"/>
                </a:solidFill>
              </a:rPr>
              <a:t>ROLANDO BORDA</a:t>
            </a:r>
            <a:endParaRPr lang="es-BO" sz="4000" b="1" dirty="0" smtClean="0">
              <a:solidFill>
                <a:schemeClr val="tx1"/>
              </a:solidFill>
            </a:endParaRPr>
          </a:p>
          <a:p>
            <a:pPr algn="just"/>
            <a:r>
              <a:rPr lang="es-BO" sz="8000" dirty="0" smtClean="0">
                <a:solidFill>
                  <a:schemeClr val="tx1"/>
                </a:solidFill>
              </a:rPr>
              <a:t>Para no </a:t>
            </a:r>
            <a:r>
              <a:rPr lang="es-BO" sz="8000" dirty="0">
                <a:solidFill>
                  <a:schemeClr val="tx1"/>
                </a:solidFill>
              </a:rPr>
              <a:t>ser encarcelado por uso indebido </a:t>
            </a:r>
            <a:r>
              <a:rPr lang="es-BO" sz="8000" dirty="0" smtClean="0">
                <a:solidFill>
                  <a:schemeClr val="tx1"/>
                </a:solidFill>
              </a:rPr>
              <a:t>de bienes del Estado, reveló que </a:t>
            </a:r>
            <a:r>
              <a:rPr lang="es-BO" sz="8000" b="1" dirty="0" smtClean="0">
                <a:solidFill>
                  <a:srgbClr val="FFFF00"/>
                </a:solidFill>
              </a:rPr>
              <a:t>NUNCA HUBO NACIONALIZACIÓN DE YPFB-TRANSPORTE Y NO ES FUNCIONARIO PUBLICO</a:t>
            </a:r>
          </a:p>
          <a:p>
            <a:pPr algn="just"/>
            <a:endParaRPr lang="es-BO" sz="2400" dirty="0" smtClean="0">
              <a:solidFill>
                <a:srgbClr val="FFFF00"/>
              </a:solidFill>
            </a:endParaRPr>
          </a:p>
          <a:p>
            <a:pPr algn="just"/>
            <a:r>
              <a:rPr lang="es-BO" sz="8000" dirty="0" smtClean="0">
                <a:solidFill>
                  <a:schemeClr val="tx1"/>
                </a:solidFill>
              </a:rPr>
              <a:t>Dice </a:t>
            </a:r>
            <a:r>
              <a:rPr lang="es-BO" sz="8000" dirty="0">
                <a:solidFill>
                  <a:schemeClr val="tx1"/>
                </a:solidFill>
              </a:rPr>
              <a:t>que no </a:t>
            </a:r>
            <a:r>
              <a:rPr lang="es-BO" sz="8000" dirty="0" smtClean="0">
                <a:solidFill>
                  <a:schemeClr val="tx1"/>
                </a:solidFill>
              </a:rPr>
              <a:t>recibió Bs </a:t>
            </a:r>
            <a:r>
              <a:rPr lang="es-BO" sz="8000" dirty="0">
                <a:solidFill>
                  <a:schemeClr val="tx1"/>
                </a:solidFill>
              </a:rPr>
              <a:t>142.000 para su campaña </a:t>
            </a:r>
            <a:r>
              <a:rPr lang="es-BO" sz="8000" dirty="0" smtClean="0">
                <a:solidFill>
                  <a:schemeClr val="tx1"/>
                </a:solidFill>
              </a:rPr>
              <a:t>del 2015</a:t>
            </a:r>
          </a:p>
          <a:p>
            <a:pPr algn="just"/>
            <a:endParaRPr lang="es-BO" sz="2400" dirty="0">
              <a:solidFill>
                <a:schemeClr val="tx1"/>
              </a:solidFill>
            </a:endParaRPr>
          </a:p>
          <a:p>
            <a:pPr algn="just"/>
            <a:r>
              <a:rPr lang="es-BO" sz="8000" dirty="0" smtClean="0">
                <a:solidFill>
                  <a:schemeClr val="tx1"/>
                </a:solidFill>
              </a:rPr>
              <a:t>Dijo </a:t>
            </a:r>
            <a:r>
              <a:rPr lang="es-BO" sz="8000" dirty="0">
                <a:solidFill>
                  <a:schemeClr val="tx1"/>
                </a:solidFill>
              </a:rPr>
              <a:t>estar dispuesto </a:t>
            </a:r>
            <a:r>
              <a:rPr lang="es-BO" sz="8000" b="1" dirty="0" smtClean="0">
                <a:solidFill>
                  <a:srgbClr val="FFFF00"/>
                </a:solidFill>
              </a:rPr>
              <a:t>A LEVANTAR SU SECRETO BANCARIO</a:t>
            </a:r>
            <a:r>
              <a:rPr lang="es-BO" sz="8000" dirty="0" smtClean="0">
                <a:solidFill>
                  <a:srgbClr val="FFFF00"/>
                </a:solidFill>
              </a:rPr>
              <a:t> </a:t>
            </a:r>
            <a:r>
              <a:rPr lang="es-BO" sz="8000" dirty="0">
                <a:solidFill>
                  <a:schemeClr val="tx1"/>
                </a:solidFill>
              </a:rPr>
              <a:t>y hasta hoy </a:t>
            </a:r>
            <a:r>
              <a:rPr lang="es-BO" sz="7200" b="1" dirty="0" smtClean="0">
                <a:solidFill>
                  <a:srgbClr val="FFFF00"/>
                </a:solidFill>
              </a:rPr>
              <a:t>NO LO HIZO</a:t>
            </a:r>
          </a:p>
          <a:p>
            <a:pPr algn="just"/>
            <a:endParaRPr lang="es-BO" sz="2400" b="1" dirty="0" smtClean="0">
              <a:solidFill>
                <a:srgbClr val="FFFF00"/>
              </a:solidFill>
            </a:endParaRPr>
          </a:p>
          <a:p>
            <a:pPr algn="just"/>
            <a:r>
              <a:rPr lang="es-BO" sz="8000" dirty="0" smtClean="0">
                <a:solidFill>
                  <a:schemeClr val="tx1"/>
                </a:solidFill>
              </a:rPr>
              <a:t>Hay denuncias </a:t>
            </a:r>
            <a:r>
              <a:rPr lang="es-BO" sz="8000" dirty="0">
                <a:solidFill>
                  <a:schemeClr val="tx1"/>
                </a:solidFill>
              </a:rPr>
              <a:t>que </a:t>
            </a:r>
            <a:r>
              <a:rPr lang="es-BO" sz="8000" dirty="0" smtClean="0">
                <a:solidFill>
                  <a:schemeClr val="tx1"/>
                </a:solidFill>
              </a:rPr>
              <a:t> </a:t>
            </a:r>
            <a:r>
              <a:rPr lang="es-BO" sz="8000" b="1" dirty="0" smtClean="0">
                <a:solidFill>
                  <a:srgbClr val="FFFF00"/>
                </a:solidFill>
              </a:rPr>
              <a:t>EXTRAVIÓ UNA MOVILIDAD </a:t>
            </a:r>
            <a:r>
              <a:rPr lang="es-BO" sz="8000" dirty="0" smtClean="0">
                <a:solidFill>
                  <a:schemeClr val="tx1"/>
                </a:solidFill>
              </a:rPr>
              <a:t>que el gobierno regala </a:t>
            </a:r>
            <a:r>
              <a:rPr lang="es-BO" sz="8000" dirty="0">
                <a:solidFill>
                  <a:schemeClr val="tx1"/>
                </a:solidFill>
              </a:rPr>
              <a:t>a los </a:t>
            </a:r>
            <a:r>
              <a:rPr lang="es-BO" sz="8000" dirty="0" smtClean="0">
                <a:solidFill>
                  <a:schemeClr val="tx1"/>
                </a:solidFill>
              </a:rPr>
              <a:t>sindicatos y </a:t>
            </a:r>
            <a:r>
              <a:rPr lang="es-BO" sz="8000" dirty="0">
                <a:solidFill>
                  <a:schemeClr val="tx1"/>
                </a:solidFill>
              </a:rPr>
              <a:t>nadie dice nada.</a:t>
            </a:r>
          </a:p>
          <a:p>
            <a:endParaRPr lang="es-BO" dirty="0">
              <a:solidFill>
                <a:schemeClr val="tx1"/>
              </a:solidFill>
            </a:endParaRPr>
          </a:p>
          <a:p>
            <a:r>
              <a:rPr lang="es-BO" dirty="0" smtClean="0">
                <a:solidFill>
                  <a:schemeClr val="tx1"/>
                </a:solidFill>
              </a:rPr>
              <a:t> </a:t>
            </a:r>
            <a:endParaRPr lang="es-BO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84212" y="488373"/>
            <a:ext cx="10714617" cy="103909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4000" b="1" dirty="0" smtClean="0"/>
              <a:t>PACTO POR LA CORRUPCIÓN SINDICAL</a:t>
            </a:r>
            <a:endParaRPr lang="es-BO" sz="4000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35938"/>
              </p:ext>
            </p:extLst>
          </p:nvPr>
        </p:nvGraphicFramePr>
        <p:xfrm>
          <a:off x="684212" y="1615170"/>
          <a:ext cx="5142430" cy="4679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3" imgW="6780600" imgH="5333040" progId="">
                  <p:embed/>
                </p:oleObj>
              </mc:Choice>
              <mc:Fallback>
                <p:oleObj r:id="rId3" imgW="6780600" imgH="5333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2" y="1615170"/>
                        <a:ext cx="5142430" cy="4679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446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808072" y="1534217"/>
            <a:ext cx="5784113" cy="4679302"/>
          </a:xfrm>
        </p:spPr>
        <p:txBody>
          <a:bodyPr>
            <a:normAutofit fontScale="25000" lnSpcReduction="20000"/>
          </a:bodyPr>
          <a:lstStyle/>
          <a:p>
            <a:pPr algn="ctr"/>
            <a:endParaRPr lang="es-BO" sz="4000" b="1" dirty="0" smtClean="0">
              <a:solidFill>
                <a:schemeClr val="tx1"/>
              </a:solidFill>
            </a:endParaRPr>
          </a:p>
          <a:p>
            <a:r>
              <a:rPr lang="es-BO" sz="8800" dirty="0" smtClean="0">
                <a:solidFill>
                  <a:schemeClr val="tx1"/>
                </a:solidFill>
              </a:rPr>
              <a:t>Tiene un </a:t>
            </a:r>
            <a:r>
              <a:rPr lang="es-BO" sz="8800" b="1" dirty="0" smtClean="0">
                <a:solidFill>
                  <a:srgbClr val="FFFF00"/>
                </a:solidFill>
              </a:rPr>
              <a:t>JUICIO POR CORRUPCIÓN</a:t>
            </a:r>
            <a:r>
              <a:rPr lang="es-BO" sz="8800" dirty="0" smtClean="0">
                <a:solidFill>
                  <a:schemeClr val="tx1"/>
                </a:solidFill>
              </a:rPr>
              <a:t> por usar una movilidad de YPFB e irse al motel</a:t>
            </a:r>
          </a:p>
          <a:p>
            <a:r>
              <a:rPr lang="es-BO" sz="8800" dirty="0" smtClean="0">
                <a:solidFill>
                  <a:schemeClr val="tx1"/>
                </a:solidFill>
              </a:rPr>
              <a:t>Para </a:t>
            </a:r>
            <a:r>
              <a:rPr lang="es-BO" sz="8800" dirty="0">
                <a:solidFill>
                  <a:schemeClr val="tx1"/>
                </a:solidFill>
              </a:rPr>
              <a:t>evitar </a:t>
            </a:r>
            <a:r>
              <a:rPr lang="es-BO" sz="8800" dirty="0" smtClean="0">
                <a:solidFill>
                  <a:schemeClr val="tx1"/>
                </a:solidFill>
              </a:rPr>
              <a:t>la cárcel </a:t>
            </a:r>
            <a:r>
              <a:rPr lang="es-BO" sz="8800" dirty="0">
                <a:solidFill>
                  <a:schemeClr val="tx1"/>
                </a:solidFill>
              </a:rPr>
              <a:t>dijo que </a:t>
            </a:r>
            <a:r>
              <a:rPr lang="es-BO" sz="8800" b="1" dirty="0" smtClean="0">
                <a:solidFill>
                  <a:srgbClr val="FFFF00"/>
                </a:solidFill>
              </a:rPr>
              <a:t>NO </a:t>
            </a:r>
            <a:r>
              <a:rPr lang="es-BO" sz="8800" b="1" dirty="0">
                <a:solidFill>
                  <a:srgbClr val="FFFF00"/>
                </a:solidFill>
              </a:rPr>
              <a:t>HAY </a:t>
            </a:r>
            <a:r>
              <a:rPr lang="es-BO" sz="8800" b="1" dirty="0" smtClean="0">
                <a:solidFill>
                  <a:srgbClr val="FFFF00"/>
                </a:solidFill>
              </a:rPr>
              <a:t>NACIONALIZACION </a:t>
            </a:r>
            <a:r>
              <a:rPr lang="es-BO" sz="8800" dirty="0">
                <a:solidFill>
                  <a:schemeClr val="tx1"/>
                </a:solidFill>
              </a:rPr>
              <a:t>DE </a:t>
            </a:r>
            <a:r>
              <a:rPr lang="es-BO" sz="8800" dirty="0" smtClean="0">
                <a:solidFill>
                  <a:schemeClr val="tx1"/>
                </a:solidFill>
              </a:rPr>
              <a:t>YPFB-Aviación y </a:t>
            </a:r>
            <a:r>
              <a:rPr lang="es-BO" sz="8800" b="1" dirty="0" smtClean="0">
                <a:solidFill>
                  <a:srgbClr val="FFFF00"/>
                </a:solidFill>
              </a:rPr>
              <a:t>QUE NO ES FUNCIONARIO PUBLICO</a:t>
            </a:r>
            <a:endParaRPr lang="es-BO" sz="8800" b="1" dirty="0">
              <a:solidFill>
                <a:srgbClr val="FFFF00"/>
              </a:solidFill>
            </a:endParaRPr>
          </a:p>
          <a:p>
            <a:r>
              <a:rPr lang="es-BO" sz="8800" dirty="0">
                <a:solidFill>
                  <a:schemeClr val="tx1"/>
                </a:solidFill>
              </a:rPr>
              <a:t>Tiene </a:t>
            </a:r>
            <a:r>
              <a:rPr lang="es-BO" sz="8800" dirty="0" smtClean="0">
                <a:solidFill>
                  <a:schemeClr val="tx1"/>
                </a:solidFill>
              </a:rPr>
              <a:t>un </a:t>
            </a:r>
            <a:r>
              <a:rPr lang="es-BO" sz="8800" b="1" dirty="0" smtClean="0">
                <a:solidFill>
                  <a:srgbClr val="FFFF00"/>
                </a:solidFill>
              </a:rPr>
              <a:t>JUICIO POR DESAFUERO SINDICAL</a:t>
            </a:r>
          </a:p>
          <a:p>
            <a:r>
              <a:rPr lang="es-BO" sz="8800" dirty="0" smtClean="0">
                <a:solidFill>
                  <a:schemeClr val="tx1"/>
                </a:solidFill>
              </a:rPr>
              <a:t>Recibió </a:t>
            </a:r>
            <a:r>
              <a:rPr lang="es-BO" sz="8800" dirty="0">
                <a:solidFill>
                  <a:schemeClr val="tx1"/>
                </a:solidFill>
              </a:rPr>
              <a:t>en </a:t>
            </a:r>
            <a:r>
              <a:rPr lang="es-BO" sz="8800" dirty="0" smtClean="0">
                <a:solidFill>
                  <a:schemeClr val="tx1"/>
                </a:solidFill>
              </a:rPr>
              <a:t>su </a:t>
            </a:r>
            <a:r>
              <a:rPr lang="es-BO" sz="8800" b="1" dirty="0" smtClean="0">
                <a:solidFill>
                  <a:srgbClr val="FFFF00"/>
                </a:solidFill>
              </a:rPr>
              <a:t>CUENTA PRIVADA BS 142 MIL</a:t>
            </a:r>
            <a:r>
              <a:rPr lang="es-BO" sz="8800" dirty="0" smtClean="0">
                <a:solidFill>
                  <a:schemeClr val="tx1"/>
                </a:solidFill>
              </a:rPr>
              <a:t> </a:t>
            </a:r>
            <a:r>
              <a:rPr lang="es-BO" sz="8800" dirty="0">
                <a:solidFill>
                  <a:schemeClr val="tx1"/>
                </a:solidFill>
              </a:rPr>
              <a:t>para la campaña electoral </a:t>
            </a:r>
            <a:r>
              <a:rPr lang="es-BO" sz="8800" dirty="0" smtClean="0">
                <a:solidFill>
                  <a:schemeClr val="tx1"/>
                </a:solidFill>
              </a:rPr>
              <a:t>de Borda y </a:t>
            </a:r>
            <a:r>
              <a:rPr lang="es-BO" sz="8800" dirty="0">
                <a:solidFill>
                  <a:schemeClr val="tx1"/>
                </a:solidFill>
              </a:rPr>
              <a:t>nunca rindió cuentas.</a:t>
            </a:r>
          </a:p>
          <a:p>
            <a:r>
              <a:rPr lang="es-BO" sz="8800" dirty="0" smtClean="0">
                <a:solidFill>
                  <a:schemeClr val="tx1"/>
                </a:solidFill>
              </a:rPr>
              <a:t>Ministerio </a:t>
            </a:r>
            <a:r>
              <a:rPr lang="es-BO" sz="8800" dirty="0">
                <a:solidFill>
                  <a:schemeClr val="tx1"/>
                </a:solidFill>
              </a:rPr>
              <a:t>de </a:t>
            </a:r>
            <a:r>
              <a:rPr lang="es-BO" sz="8800" b="1" dirty="0" smtClean="0">
                <a:solidFill>
                  <a:srgbClr val="FFFF00"/>
                </a:solidFill>
              </a:rPr>
              <a:t>JUSTICIA, FISCALÍA Y LA JUSTICIA NO  HACEN NADA PARA ACELERAR EL PROCESO </a:t>
            </a:r>
            <a:endParaRPr lang="es-BO" sz="8800" b="1" dirty="0">
              <a:solidFill>
                <a:srgbClr val="FFFF00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84212" y="488373"/>
            <a:ext cx="10714617" cy="103909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4000" b="1" dirty="0" smtClean="0"/>
              <a:t>PACTO POR LA CORRUPCIÓN SINDICAL</a:t>
            </a:r>
            <a:endParaRPr lang="es-BO" sz="4000" b="1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995397"/>
              </p:ext>
            </p:extLst>
          </p:nvPr>
        </p:nvGraphicFramePr>
        <p:xfrm>
          <a:off x="6488114" y="2202873"/>
          <a:ext cx="4668420" cy="4184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r:id="rId3" imgW="5091840" imgH="5168160" progId="">
                  <p:embed/>
                </p:oleObj>
              </mc:Choice>
              <mc:Fallback>
                <p:oleObj r:id="rId3" imgW="5091840" imgH="5168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88114" y="2202873"/>
                        <a:ext cx="4668420" cy="4184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ítulo 2"/>
          <p:cNvSpPr txBox="1">
            <a:spLocks/>
          </p:cNvSpPr>
          <p:nvPr/>
        </p:nvSpPr>
        <p:spPr>
          <a:xfrm>
            <a:off x="6130636" y="1499408"/>
            <a:ext cx="5268193" cy="8489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BO" sz="2500" b="1" dirty="0">
                <a:solidFill>
                  <a:schemeClr val="tx1"/>
                </a:solidFill>
              </a:rPr>
              <a:t>Marcos Melgarejo </a:t>
            </a:r>
            <a:r>
              <a:rPr lang="es-BO" sz="2500" b="1" dirty="0" smtClean="0">
                <a:solidFill>
                  <a:schemeClr val="tx1"/>
                </a:solidFill>
              </a:rPr>
              <a:t>YPFB-Aviación</a:t>
            </a:r>
          </a:p>
        </p:txBody>
      </p:sp>
    </p:spTree>
    <p:extLst>
      <p:ext uri="{BB962C8B-B14F-4D97-AF65-F5344CB8AC3E}">
        <p14:creationId xmlns:p14="http://schemas.microsoft.com/office/powerpoint/2010/main" val="373045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4212" y="488373"/>
            <a:ext cx="10714617" cy="103909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4000" b="1" dirty="0" smtClean="0"/>
              <a:t>PACTO POR LA CORRUPCIÓN SINDICAL</a:t>
            </a:r>
            <a:endParaRPr lang="es-BO" sz="4000" b="1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697844" y="1783600"/>
            <a:ext cx="5784113" cy="4679302"/>
          </a:xfrm>
        </p:spPr>
        <p:txBody>
          <a:bodyPr>
            <a:normAutofit/>
          </a:bodyPr>
          <a:lstStyle/>
          <a:p>
            <a:r>
              <a:rPr lang="es-BO" sz="2200" b="1" dirty="0" smtClean="0">
                <a:solidFill>
                  <a:srgbClr val="FFFF00"/>
                </a:solidFill>
              </a:rPr>
              <a:t>CÓMPLICE</a:t>
            </a:r>
            <a:r>
              <a:rPr lang="es-BO" sz="2200" dirty="0" smtClean="0">
                <a:solidFill>
                  <a:schemeClr val="tx1"/>
                </a:solidFill>
              </a:rPr>
              <a:t> de </a:t>
            </a:r>
            <a:r>
              <a:rPr lang="es-BO" sz="2200" dirty="0">
                <a:solidFill>
                  <a:schemeClr val="tx1"/>
                </a:solidFill>
              </a:rPr>
              <a:t>semejantes </a:t>
            </a:r>
            <a:r>
              <a:rPr lang="es-BO" sz="2200" dirty="0" smtClean="0">
                <a:solidFill>
                  <a:schemeClr val="tx1"/>
                </a:solidFill>
              </a:rPr>
              <a:t>casos de </a:t>
            </a:r>
            <a:r>
              <a:rPr lang="es-BO" sz="2200" dirty="0">
                <a:solidFill>
                  <a:schemeClr val="tx1"/>
                </a:solidFill>
              </a:rPr>
              <a:t>corrupción</a:t>
            </a:r>
          </a:p>
          <a:p>
            <a:r>
              <a:rPr lang="es-BO" sz="2200" b="1" dirty="0" smtClean="0">
                <a:solidFill>
                  <a:srgbClr val="FFFF00"/>
                </a:solidFill>
              </a:rPr>
              <a:t>CALLA </a:t>
            </a:r>
            <a:r>
              <a:rPr lang="es-BO" sz="2200" dirty="0" smtClean="0">
                <a:solidFill>
                  <a:schemeClr val="tx1"/>
                </a:solidFill>
              </a:rPr>
              <a:t>ante la versión que </a:t>
            </a:r>
            <a:r>
              <a:rPr lang="es-BO" sz="2200" dirty="0">
                <a:solidFill>
                  <a:schemeClr val="tx1"/>
                </a:solidFill>
              </a:rPr>
              <a:t>el gobierno </a:t>
            </a:r>
            <a:r>
              <a:rPr lang="es-BO" sz="2200" b="1" dirty="0" smtClean="0">
                <a:solidFill>
                  <a:srgbClr val="FFFF00"/>
                </a:solidFill>
              </a:rPr>
              <a:t>JAMÁS NACIONALIZÓ YPFB</a:t>
            </a:r>
            <a:r>
              <a:rPr lang="es-BO" sz="2200" dirty="0" smtClean="0">
                <a:solidFill>
                  <a:schemeClr val="tx1"/>
                </a:solidFill>
              </a:rPr>
              <a:t> </a:t>
            </a:r>
            <a:r>
              <a:rPr lang="es-BO" sz="2200" dirty="0">
                <a:solidFill>
                  <a:schemeClr val="tx1"/>
                </a:solidFill>
              </a:rPr>
              <a:t>por salvar a dirigentes corruptos</a:t>
            </a:r>
          </a:p>
          <a:p>
            <a:r>
              <a:rPr lang="es-BO" sz="2200" dirty="0">
                <a:solidFill>
                  <a:schemeClr val="tx1"/>
                </a:solidFill>
              </a:rPr>
              <a:t>Está </a:t>
            </a:r>
            <a:r>
              <a:rPr lang="es-BO" sz="2200" b="1" dirty="0" smtClean="0">
                <a:solidFill>
                  <a:srgbClr val="FFFF00"/>
                </a:solidFill>
              </a:rPr>
              <a:t>BAJO SOSPECHA </a:t>
            </a:r>
            <a:r>
              <a:rPr lang="es-BO" sz="2200" dirty="0" smtClean="0">
                <a:solidFill>
                  <a:schemeClr val="tx1"/>
                </a:solidFill>
              </a:rPr>
              <a:t>de </a:t>
            </a:r>
            <a:r>
              <a:rPr lang="es-BO" sz="2200" b="1" dirty="0" smtClean="0">
                <a:solidFill>
                  <a:srgbClr val="FFFF00"/>
                </a:solidFill>
              </a:rPr>
              <a:t>MANEJAR CERCA DE BS 20 MILLONES </a:t>
            </a:r>
            <a:r>
              <a:rPr lang="es-BO" sz="2200" dirty="0" smtClean="0">
                <a:solidFill>
                  <a:schemeClr val="tx1"/>
                </a:solidFill>
              </a:rPr>
              <a:t>por </a:t>
            </a:r>
            <a:r>
              <a:rPr lang="es-BO" sz="2200" dirty="0">
                <a:solidFill>
                  <a:schemeClr val="tx1"/>
                </a:solidFill>
              </a:rPr>
              <a:t>aportes sindicales durante 14 años de dirigente. </a:t>
            </a:r>
            <a:r>
              <a:rPr lang="es-BO" sz="2200" b="1" dirty="0" smtClean="0">
                <a:solidFill>
                  <a:srgbClr val="FFFF00"/>
                </a:solidFill>
              </a:rPr>
              <a:t>¿CUANTO MANEJO, EN QUÉ GASTÓ?  </a:t>
            </a:r>
          </a:p>
          <a:p>
            <a:r>
              <a:rPr lang="es-BO" sz="2200" b="1" dirty="0" smtClean="0">
                <a:solidFill>
                  <a:srgbClr val="FFFF00"/>
                </a:solidFill>
              </a:rPr>
              <a:t>PERMITIO</a:t>
            </a:r>
            <a:r>
              <a:rPr lang="es-BO" sz="2200" dirty="0" smtClean="0">
                <a:solidFill>
                  <a:schemeClr val="tx1"/>
                </a:solidFill>
              </a:rPr>
              <a:t> que los dirigentes enjuiciados por corrupción </a:t>
            </a:r>
            <a:r>
              <a:rPr lang="es-BO" sz="2200" b="1" dirty="0" smtClean="0">
                <a:solidFill>
                  <a:srgbClr val="FFFF00"/>
                </a:solidFill>
              </a:rPr>
              <a:t>SE PROTEJAN EN EL FUERO SINDICAL</a:t>
            </a:r>
          </a:p>
          <a:p>
            <a:pPr algn="ctr"/>
            <a:endParaRPr lang="es-BO" sz="20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257549"/>
              </p:ext>
            </p:extLst>
          </p:nvPr>
        </p:nvGraphicFramePr>
        <p:xfrm>
          <a:off x="678191" y="2253673"/>
          <a:ext cx="4936525" cy="4032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r:id="rId3" imgW="6374520" imgH="5206320" progId="">
                  <p:embed/>
                </p:oleObj>
              </mc:Choice>
              <mc:Fallback>
                <p:oleObj r:id="rId3" imgW="6374520" imgH="5206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191" y="2253673"/>
                        <a:ext cx="4936525" cy="4032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ubtítulo 2"/>
          <p:cNvSpPr txBox="1">
            <a:spLocks/>
          </p:cNvSpPr>
          <p:nvPr/>
        </p:nvSpPr>
        <p:spPr>
          <a:xfrm>
            <a:off x="678191" y="1697009"/>
            <a:ext cx="4936525" cy="5566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BO" sz="3000" b="1" dirty="0" smtClean="0">
                <a:solidFill>
                  <a:schemeClr val="tx1"/>
                </a:solidFill>
              </a:rPr>
              <a:t>José Domingo Vásquez</a:t>
            </a:r>
          </a:p>
          <a:p>
            <a:pPr algn="ctr"/>
            <a:endParaRPr lang="es-BO" sz="3000" b="1" dirty="0" smtClean="0">
              <a:solidFill>
                <a:schemeClr val="tx1"/>
              </a:solidFill>
            </a:endParaRPr>
          </a:p>
        </p:txBody>
      </p:sp>
      <p:sp>
        <p:nvSpPr>
          <p:cNvPr id="10" name="Flecha abajo 9"/>
          <p:cNvSpPr/>
          <p:nvPr/>
        </p:nvSpPr>
        <p:spPr>
          <a:xfrm>
            <a:off x="4301837" y="2253673"/>
            <a:ext cx="529936" cy="556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4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091285"/>
              </p:ext>
            </p:extLst>
          </p:nvPr>
        </p:nvGraphicFramePr>
        <p:xfrm>
          <a:off x="6577445" y="1967345"/>
          <a:ext cx="4821383" cy="4145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r:id="rId3" imgW="12457080" imgH="7644240" progId="">
                  <p:embed/>
                </p:oleObj>
              </mc:Choice>
              <mc:Fallback>
                <p:oleObj r:id="rId3" imgW="12457080" imgH="7644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77445" y="1967345"/>
                        <a:ext cx="4821383" cy="4145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84212" y="488373"/>
            <a:ext cx="10714617" cy="103909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4000" b="1" dirty="0" smtClean="0"/>
              <a:t>PACTO POR LA CORRUPCIÓN SINDICAL</a:t>
            </a:r>
            <a:endParaRPr lang="es-BO" sz="4000" b="1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684212" y="1922318"/>
            <a:ext cx="5784113" cy="4578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BO" sz="5000" b="1" dirty="0" smtClean="0">
                <a:solidFill>
                  <a:srgbClr val="FFFF00"/>
                </a:solidFill>
              </a:rPr>
              <a:t>CRISIS ECONÓMICA </a:t>
            </a:r>
            <a:r>
              <a:rPr lang="es-BO" sz="5000" dirty="0" smtClean="0">
                <a:solidFill>
                  <a:schemeClr val="tx1"/>
                </a:solidFill>
              </a:rPr>
              <a:t>de YPFB</a:t>
            </a:r>
          </a:p>
          <a:p>
            <a:endParaRPr lang="es-BO" sz="400" dirty="0" smtClean="0">
              <a:solidFill>
                <a:schemeClr val="tx1"/>
              </a:solidFill>
            </a:endParaRPr>
          </a:p>
          <a:p>
            <a:r>
              <a:rPr lang="es-BO" sz="5000" b="1" dirty="0" smtClean="0">
                <a:solidFill>
                  <a:srgbClr val="FFFF00"/>
                </a:solidFill>
              </a:rPr>
              <a:t>PLANTAS DE RIO GRANDE Y GRAN CHACO </a:t>
            </a:r>
            <a:r>
              <a:rPr lang="es-BO" sz="5000" dirty="0" smtClean="0">
                <a:solidFill>
                  <a:schemeClr val="tx1"/>
                </a:solidFill>
              </a:rPr>
              <a:t>trabajan con el 20% de su capacidad y así como va en un año serán inservibles</a:t>
            </a:r>
          </a:p>
          <a:p>
            <a:endParaRPr lang="es-BO" sz="1100" dirty="0" smtClean="0">
              <a:solidFill>
                <a:schemeClr val="tx1"/>
              </a:solidFill>
            </a:endParaRPr>
          </a:p>
          <a:p>
            <a:r>
              <a:rPr lang="es-BO" sz="5000" b="1" dirty="0" smtClean="0">
                <a:solidFill>
                  <a:srgbClr val="FFFF00"/>
                </a:solidFill>
              </a:rPr>
              <a:t>YPFB-REFINACION </a:t>
            </a:r>
            <a:r>
              <a:rPr lang="es-BO" sz="5000" dirty="0" smtClean="0">
                <a:solidFill>
                  <a:schemeClr val="tx1"/>
                </a:solidFill>
              </a:rPr>
              <a:t>ha paralizado la fabricación de combustibles líquidos por falta de insumos por corrupción en el proceso de compra</a:t>
            </a:r>
            <a:endParaRPr lang="es-BO" sz="5000" dirty="0"/>
          </a:p>
          <a:p>
            <a:r>
              <a:rPr lang="es-BO" sz="5000" b="1" dirty="0" smtClean="0">
                <a:solidFill>
                  <a:srgbClr val="FFFF00"/>
                </a:solidFill>
              </a:rPr>
              <a:t>RESERVA DE GAS.  </a:t>
            </a:r>
            <a:r>
              <a:rPr lang="es-BO" sz="5000" dirty="0" smtClean="0">
                <a:solidFill>
                  <a:schemeClr val="tx1"/>
                </a:solidFill>
              </a:rPr>
              <a:t>La gente </a:t>
            </a:r>
            <a:r>
              <a:rPr lang="es-BO" sz="5000" dirty="0">
                <a:solidFill>
                  <a:schemeClr val="tx1"/>
                </a:solidFill>
              </a:rPr>
              <a:t>de base </a:t>
            </a:r>
            <a:r>
              <a:rPr lang="es-BO" sz="5000" dirty="0" smtClean="0">
                <a:solidFill>
                  <a:schemeClr val="tx1"/>
                </a:solidFill>
              </a:rPr>
              <a:t>dice </a:t>
            </a:r>
            <a:r>
              <a:rPr lang="es-BO" sz="5000" dirty="0">
                <a:solidFill>
                  <a:schemeClr val="tx1"/>
                </a:solidFill>
              </a:rPr>
              <a:t>que las reservas son del 3,6% </a:t>
            </a:r>
            <a:r>
              <a:rPr lang="es-BO" sz="5000" dirty="0" smtClean="0">
                <a:solidFill>
                  <a:schemeClr val="tx1"/>
                </a:solidFill>
              </a:rPr>
              <a:t>TFC y </a:t>
            </a:r>
            <a:r>
              <a:rPr lang="es-BO" sz="5000" dirty="0">
                <a:solidFill>
                  <a:schemeClr val="tx1"/>
                </a:solidFill>
              </a:rPr>
              <a:t>no 10 como dice el gobierno</a:t>
            </a:r>
            <a:r>
              <a:rPr lang="es-BO" sz="3600" dirty="0">
                <a:solidFill>
                  <a:schemeClr val="tx1"/>
                </a:solidFill>
              </a:rPr>
              <a:t>.</a:t>
            </a:r>
          </a:p>
          <a:p>
            <a:endParaRPr lang="es-BO" sz="1100" dirty="0" smtClean="0">
              <a:solidFill>
                <a:schemeClr val="tx1"/>
              </a:solidFill>
            </a:endParaRPr>
          </a:p>
          <a:p>
            <a:r>
              <a:rPr lang="es-BO" sz="5000" b="1" dirty="0" smtClean="0">
                <a:solidFill>
                  <a:srgbClr val="FFFF00"/>
                </a:solidFill>
              </a:rPr>
              <a:t>UN SECTOR DE LOS TRABAJADORES </a:t>
            </a:r>
            <a:r>
              <a:rPr lang="es-BO" sz="5000" dirty="0" smtClean="0">
                <a:solidFill>
                  <a:schemeClr val="tx1"/>
                </a:solidFill>
              </a:rPr>
              <a:t>está molesto por tanta </a:t>
            </a:r>
            <a:r>
              <a:rPr lang="es-BO" sz="5000" dirty="0" err="1" smtClean="0">
                <a:solidFill>
                  <a:schemeClr val="tx1"/>
                </a:solidFill>
              </a:rPr>
              <a:t>metira</a:t>
            </a:r>
            <a:r>
              <a:rPr lang="es-BO" sz="5000" dirty="0" smtClean="0">
                <a:solidFill>
                  <a:schemeClr val="tx1"/>
                </a:solidFill>
              </a:rPr>
              <a:t> y el Congreso prefirió tapar la crisis de YPFB</a:t>
            </a:r>
            <a:r>
              <a:rPr lang="es-BO" sz="3600" dirty="0" smtClean="0">
                <a:solidFill>
                  <a:schemeClr val="tx1"/>
                </a:solidFill>
              </a:rPr>
              <a:t>. </a:t>
            </a:r>
            <a:endParaRPr lang="es-BO" sz="3600" b="1" dirty="0" smtClean="0">
              <a:solidFill>
                <a:srgbClr val="FFFF00"/>
              </a:solidFill>
            </a:endParaRPr>
          </a:p>
          <a:p>
            <a:pPr algn="ctr"/>
            <a:endParaRPr lang="es-BO" b="1" dirty="0" smtClean="0">
              <a:solidFill>
                <a:schemeClr val="tx1"/>
              </a:solidFill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684212" y="1711037"/>
            <a:ext cx="10995171" cy="512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BO" sz="2200" b="1" dirty="0" smtClean="0">
                <a:solidFill>
                  <a:srgbClr val="FFFF00"/>
                </a:solidFill>
              </a:rPr>
              <a:t>CONGRESO TENÍA EN AGENDA</a:t>
            </a:r>
            <a:endParaRPr lang="es-BO" sz="2200" dirty="0" smtClean="0">
              <a:solidFill>
                <a:schemeClr val="tx1"/>
              </a:solidFill>
            </a:endParaRPr>
          </a:p>
          <a:p>
            <a:pPr algn="ctr"/>
            <a:endParaRPr lang="es-BO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22467" y="1786468"/>
            <a:ext cx="6400800" cy="1947333"/>
          </a:xfrm>
        </p:spPr>
        <p:txBody>
          <a:bodyPr>
            <a:normAutofit fontScale="25000" lnSpcReduction="20000"/>
          </a:bodyPr>
          <a:lstStyle/>
          <a:p>
            <a:r>
              <a:rPr lang="es-BO" sz="8000" b="1" dirty="0" smtClean="0">
                <a:solidFill>
                  <a:srgbClr val="FFFF00"/>
                </a:solidFill>
              </a:rPr>
              <a:t>Estos dirigentes fueron elegidos </a:t>
            </a:r>
            <a:r>
              <a:rPr lang="es-BO" sz="8000" b="1" dirty="0">
                <a:solidFill>
                  <a:srgbClr val="FFFF00"/>
                </a:solidFill>
              </a:rPr>
              <a:t>para tapar la ineficiencia de YPFB a cambio de </a:t>
            </a:r>
            <a:r>
              <a:rPr lang="es-BO" sz="8000" b="1" dirty="0" smtClean="0">
                <a:solidFill>
                  <a:srgbClr val="FFFF00"/>
                </a:solidFill>
              </a:rPr>
              <a:t>congelar </a:t>
            </a:r>
            <a:r>
              <a:rPr lang="es-BO" sz="8000" b="1" dirty="0">
                <a:solidFill>
                  <a:srgbClr val="FFFF00"/>
                </a:solidFill>
              </a:rPr>
              <a:t>los </a:t>
            </a:r>
            <a:r>
              <a:rPr lang="es-BO" sz="8000" b="1" dirty="0" smtClean="0">
                <a:solidFill>
                  <a:srgbClr val="FFFF00"/>
                </a:solidFill>
              </a:rPr>
              <a:t>juicios por corrupción </a:t>
            </a:r>
            <a:r>
              <a:rPr lang="es-BO" sz="8000" b="1" dirty="0">
                <a:solidFill>
                  <a:srgbClr val="FFFF00"/>
                </a:solidFill>
              </a:rPr>
              <a:t> </a:t>
            </a:r>
          </a:p>
          <a:p>
            <a:endParaRPr lang="es-BO" sz="2000" b="1" dirty="0" smtClean="0">
              <a:solidFill>
                <a:srgbClr val="FFFF00"/>
              </a:solidFill>
            </a:endParaRPr>
          </a:p>
          <a:p>
            <a:r>
              <a:rPr lang="es-BO" sz="8000" b="1" dirty="0" smtClean="0">
                <a:solidFill>
                  <a:srgbClr val="FFFF00"/>
                </a:solidFill>
              </a:rPr>
              <a:t>Emplazo </a:t>
            </a:r>
            <a:r>
              <a:rPr lang="es-BO" sz="8000" b="1" dirty="0">
                <a:solidFill>
                  <a:srgbClr val="FFFF00"/>
                </a:solidFill>
              </a:rPr>
              <a:t>al Ministerio de Justicia </a:t>
            </a:r>
            <a:r>
              <a:rPr lang="es-BO" sz="8000" b="1" dirty="0" smtClean="0">
                <a:solidFill>
                  <a:srgbClr val="FFFF00"/>
                </a:solidFill>
              </a:rPr>
              <a:t>a demostrar que está luchando contra la corrupción e impulsar los procesos penales</a:t>
            </a:r>
            <a:endParaRPr lang="es-BO" sz="8000" b="1" dirty="0">
              <a:solidFill>
                <a:srgbClr val="FFFF00"/>
              </a:solidFill>
            </a:endParaRPr>
          </a:p>
          <a:p>
            <a:endParaRPr lang="es-BO" sz="2000" b="1" dirty="0" smtClean="0">
              <a:solidFill>
                <a:srgbClr val="FFFF00"/>
              </a:solidFill>
            </a:endParaRPr>
          </a:p>
          <a:p>
            <a:r>
              <a:rPr lang="es-BO" sz="8000" b="1" dirty="0" smtClean="0">
                <a:solidFill>
                  <a:srgbClr val="FFFF00"/>
                </a:solidFill>
              </a:rPr>
              <a:t>Emplazo </a:t>
            </a:r>
            <a:r>
              <a:rPr lang="es-BO" sz="8000" b="1" dirty="0">
                <a:solidFill>
                  <a:srgbClr val="FFFF00"/>
                </a:solidFill>
              </a:rPr>
              <a:t>al Ministerio de Trabajo </a:t>
            </a:r>
            <a:r>
              <a:rPr lang="es-BO" sz="8000" b="1" dirty="0" smtClean="0">
                <a:solidFill>
                  <a:srgbClr val="FFFF00"/>
                </a:solidFill>
              </a:rPr>
              <a:t>a decir si </a:t>
            </a:r>
            <a:r>
              <a:rPr lang="es-BO" sz="8000" b="1" dirty="0">
                <a:solidFill>
                  <a:srgbClr val="FFFF00"/>
                </a:solidFill>
              </a:rPr>
              <a:t>va a reconocer </a:t>
            </a:r>
            <a:r>
              <a:rPr lang="es-BO" sz="8000" b="1" dirty="0" smtClean="0">
                <a:solidFill>
                  <a:srgbClr val="FFFF00"/>
                </a:solidFill>
              </a:rPr>
              <a:t>y si va a otorgar comisión a los dirigentes procesados por corruptos</a:t>
            </a:r>
            <a:endParaRPr lang="es-BO" sz="8000" b="1" dirty="0">
              <a:solidFill>
                <a:srgbClr val="FFFF00"/>
              </a:solidFill>
            </a:endParaRPr>
          </a:p>
          <a:p>
            <a:endParaRPr lang="es-BO" sz="2000" b="1" dirty="0" smtClean="0">
              <a:solidFill>
                <a:srgbClr val="FFFF00"/>
              </a:solidFill>
            </a:endParaRPr>
          </a:p>
          <a:p>
            <a:r>
              <a:rPr lang="es-BO" sz="8000" b="1" dirty="0" smtClean="0">
                <a:solidFill>
                  <a:srgbClr val="FFFF00"/>
                </a:solidFill>
              </a:rPr>
              <a:t>Emplazo </a:t>
            </a:r>
            <a:r>
              <a:rPr lang="es-BO" sz="8000" b="1" dirty="0">
                <a:solidFill>
                  <a:srgbClr val="FFFF00"/>
                </a:solidFill>
              </a:rPr>
              <a:t>a </a:t>
            </a:r>
            <a:r>
              <a:rPr lang="es-BO" sz="8000" b="1" dirty="0" smtClean="0">
                <a:solidFill>
                  <a:srgbClr val="FFFF00"/>
                </a:solidFill>
              </a:rPr>
              <a:t>María Teresa Morales de la </a:t>
            </a:r>
            <a:r>
              <a:rPr lang="es-BO" sz="8000" b="1" dirty="0">
                <a:solidFill>
                  <a:srgbClr val="FFFF00"/>
                </a:solidFill>
              </a:rPr>
              <a:t>Unidad de Investigaciones Financieras a que </a:t>
            </a:r>
            <a:r>
              <a:rPr lang="es-BO" sz="8000" b="1" dirty="0" smtClean="0">
                <a:solidFill>
                  <a:srgbClr val="FFFF00"/>
                </a:solidFill>
              </a:rPr>
              <a:t>levante el secreto bancario de estos dirigentes e investigue sus fortunas</a:t>
            </a:r>
            <a:endParaRPr lang="es-BO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84212" y="488373"/>
            <a:ext cx="10714617" cy="103909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4000" b="1" dirty="0" smtClean="0"/>
              <a:t>DENUNCIO Y EMPLAZO</a:t>
            </a:r>
            <a:endParaRPr lang="es-BO" sz="4000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030417"/>
              </p:ext>
            </p:extLst>
          </p:nvPr>
        </p:nvGraphicFramePr>
        <p:xfrm>
          <a:off x="684212" y="1944255"/>
          <a:ext cx="4600286" cy="385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r:id="rId3" imgW="6387120" imgH="5358600" progId="">
                  <p:embed/>
                </p:oleObj>
              </mc:Choice>
              <mc:Fallback>
                <p:oleObj r:id="rId3" imgW="6387120" imgH="5358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2" y="1944255"/>
                        <a:ext cx="4600286" cy="385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4212" y="488373"/>
            <a:ext cx="10714617" cy="103909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4000" b="1" dirty="0" smtClean="0"/>
              <a:t>GOBIERNO Y TRABAJADORES ESTÁN CONVIRTIENDO A </a:t>
            </a:r>
            <a:endParaRPr lang="es-BO" sz="4000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947990"/>
              </p:ext>
            </p:extLst>
          </p:nvPr>
        </p:nvGraphicFramePr>
        <p:xfrm>
          <a:off x="2807278" y="1527464"/>
          <a:ext cx="5619750" cy="3959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r:id="rId3" imgW="6742800" imgH="4749120" progId="">
                  <p:embed/>
                </p:oleObj>
              </mc:Choice>
              <mc:Fallback>
                <p:oleObj r:id="rId3" imgW="6742800" imgH="4749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7278" y="1527464"/>
                        <a:ext cx="5619750" cy="3959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566448" y="5257962"/>
            <a:ext cx="10714617" cy="103909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BO" sz="4000" b="1" dirty="0" smtClean="0"/>
              <a:t>EN LA empresa de la </a:t>
            </a:r>
            <a:r>
              <a:rPr lang="es-BO" sz="4000" b="1" dirty="0" err="1" smtClean="0"/>
              <a:t>corrupciÓn</a:t>
            </a:r>
            <a:r>
              <a:rPr lang="es-BO" sz="4000" b="1" dirty="0" smtClean="0"/>
              <a:t> corporativa</a:t>
            </a:r>
            <a:endParaRPr lang="es-BO" sz="4000" b="1" dirty="0"/>
          </a:p>
        </p:txBody>
      </p:sp>
    </p:spTree>
    <p:extLst>
      <p:ext uri="{BB962C8B-B14F-4D97-AF65-F5344CB8AC3E}">
        <p14:creationId xmlns:p14="http://schemas.microsoft.com/office/powerpoint/2010/main" val="15758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134</TotalTime>
  <Words>438</Words>
  <Application>Microsoft Office PowerPoint</Application>
  <PresentationFormat>Panorámica</PresentationFormat>
  <Paragraphs>61</Paragraphs>
  <Slides>10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Sector</vt:lpstr>
      <vt:lpstr>PACTO YPFB-FEDERACIÓN DE PETROLEROS PARA ENCUBRIR LA CORRUPCION SINDICAL</vt:lpstr>
      <vt:lpstr>Hasta ahora hemos esperado DEL GOBIERNO una reacción honesta y de apego a la transparencia ante casos de corrupción pero las autoridades se cruzan de brazos </vt:lpstr>
      <vt:lpstr>  CONGRESO COBIJA 14- 16 MARZO- ELEGIDOS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PACTO YPFB-FEDERACION DE PETROLEROS PARA EL ENCUBRIMIENTO A LA CORRUPCION SINDICAL</dc:title>
  <dc:creator>Dayan</dc:creator>
  <cp:lastModifiedBy>Dayan</cp:lastModifiedBy>
  <cp:revision>23</cp:revision>
  <dcterms:created xsi:type="dcterms:W3CDTF">2019-03-30T21:32:21Z</dcterms:created>
  <dcterms:modified xsi:type="dcterms:W3CDTF">2019-03-30T23:46:22Z</dcterms:modified>
</cp:coreProperties>
</file>