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0.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68" r:id="rId8"/>
    <p:sldMasterId id="2147483780" r:id="rId9"/>
    <p:sldMasterId id="2147483792" r:id="rId10"/>
    <p:sldMasterId id="2147483816" r:id="rId11"/>
    <p:sldMasterId id="2147483828" r:id="rId12"/>
    <p:sldMasterId id="2147483866" r:id="rId13"/>
    <p:sldMasterId id="2147483878" r:id="rId14"/>
    <p:sldMasterId id="2147483890" r:id="rId15"/>
    <p:sldMasterId id="2147483902" r:id="rId16"/>
    <p:sldMasterId id="2147483914" r:id="rId17"/>
    <p:sldMasterId id="2147483938" r:id="rId18"/>
    <p:sldMasterId id="2147483949" r:id="rId19"/>
    <p:sldMasterId id="2147483960" r:id="rId20"/>
    <p:sldMasterId id="2147483971" r:id="rId21"/>
  </p:sldMasterIdLst>
  <p:notesMasterIdLst>
    <p:notesMasterId r:id="rId56"/>
  </p:notesMasterIdLst>
  <p:sldIdLst>
    <p:sldId id="263" r:id="rId22"/>
    <p:sldId id="309" r:id="rId23"/>
    <p:sldId id="307" r:id="rId24"/>
    <p:sldId id="295" r:id="rId25"/>
    <p:sldId id="288" r:id="rId26"/>
    <p:sldId id="278" r:id="rId27"/>
    <p:sldId id="304" r:id="rId28"/>
    <p:sldId id="272" r:id="rId29"/>
    <p:sldId id="273" r:id="rId30"/>
    <p:sldId id="291" r:id="rId31"/>
    <p:sldId id="292" r:id="rId32"/>
    <p:sldId id="294" r:id="rId33"/>
    <p:sldId id="310" r:id="rId34"/>
    <p:sldId id="301" r:id="rId35"/>
    <p:sldId id="296" r:id="rId36"/>
    <p:sldId id="287" r:id="rId37"/>
    <p:sldId id="274" r:id="rId38"/>
    <p:sldId id="302" r:id="rId39"/>
    <p:sldId id="275" r:id="rId40"/>
    <p:sldId id="276" r:id="rId41"/>
    <p:sldId id="277" r:id="rId42"/>
    <p:sldId id="286" r:id="rId43"/>
    <p:sldId id="315" r:id="rId44"/>
    <p:sldId id="306" r:id="rId45"/>
    <p:sldId id="314" r:id="rId46"/>
    <p:sldId id="321" r:id="rId47"/>
    <p:sldId id="322" r:id="rId48"/>
    <p:sldId id="317" r:id="rId49"/>
    <p:sldId id="323" r:id="rId50"/>
    <p:sldId id="324" r:id="rId51"/>
    <p:sldId id="318" r:id="rId52"/>
    <p:sldId id="319" r:id="rId53"/>
    <p:sldId id="299" r:id="rId54"/>
    <p:sldId id="300" r:id="rId55"/>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barbeyto\Desktop\LIC%20PARADA\PRECIOS%20DEL%20GN%202005-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barbeyto\Documents\MINER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talamas\Documents\D.%20Talamas\ESTADISTICAS%20PRODUCCION\MGCD\PROD%20SC%20Modificado3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barbeyto\Desktop\LIC%20PARADA\TECHOS\PptoGestiones_2006-SEPTIEMBRE%202014%20CON%20TECH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100" b="1"/>
                </a:pPr>
                <a:endParaRPr lang="es-B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Hoja1!$A$3:$K$3</c:f>
              <c:strCache>
                <c:ptCount val="11"/>
                <c:pt idx="0">
                  <c:v>PGN-2001</c:v>
                </c:pt>
                <c:pt idx="1">
                  <c:v>PGN-2005</c:v>
                </c:pt>
                <c:pt idx="2">
                  <c:v>PGN-2006</c:v>
                </c:pt>
                <c:pt idx="3">
                  <c:v>PGN-2007</c:v>
                </c:pt>
                <c:pt idx="4">
                  <c:v>PGN-2008</c:v>
                </c:pt>
                <c:pt idx="5">
                  <c:v>PGN-2009</c:v>
                </c:pt>
                <c:pt idx="6">
                  <c:v>PGN-2010</c:v>
                </c:pt>
                <c:pt idx="7">
                  <c:v>PGN-2011</c:v>
                </c:pt>
                <c:pt idx="8">
                  <c:v>PGN-2012</c:v>
                </c:pt>
                <c:pt idx="9">
                  <c:v>PGN-2013</c:v>
                </c:pt>
                <c:pt idx="10">
                  <c:v>PGN-2014</c:v>
                </c:pt>
              </c:strCache>
            </c:strRef>
          </c:cat>
          <c:val>
            <c:numRef>
              <c:f>Hoja1!$A$4:$K$4</c:f>
              <c:numCache>
                <c:formatCode>#,##0</c:formatCode>
                <c:ptCount val="11"/>
                <c:pt idx="0">
                  <c:v>27598</c:v>
                </c:pt>
                <c:pt idx="1">
                  <c:v>40543</c:v>
                </c:pt>
                <c:pt idx="2">
                  <c:v>54676</c:v>
                </c:pt>
                <c:pt idx="3">
                  <c:v>58920</c:v>
                </c:pt>
                <c:pt idx="4">
                  <c:v>107512</c:v>
                </c:pt>
                <c:pt idx="5">
                  <c:v>106267</c:v>
                </c:pt>
                <c:pt idx="6">
                  <c:v>116932</c:v>
                </c:pt>
                <c:pt idx="7">
                  <c:v>122632</c:v>
                </c:pt>
                <c:pt idx="8">
                  <c:v>145942</c:v>
                </c:pt>
                <c:pt idx="9">
                  <c:v>181821</c:v>
                </c:pt>
                <c:pt idx="10">
                  <c:v>195405</c:v>
                </c:pt>
              </c:numCache>
            </c:numRef>
          </c:val>
        </c:ser>
        <c:dLbls>
          <c:showLegendKey val="0"/>
          <c:showVal val="1"/>
          <c:showCatName val="0"/>
          <c:showSerName val="0"/>
          <c:showPercent val="0"/>
          <c:showBubbleSize val="0"/>
        </c:dLbls>
        <c:gapWidth val="150"/>
        <c:axId val="107281792"/>
        <c:axId val="107309312"/>
      </c:barChart>
      <c:catAx>
        <c:axId val="107281792"/>
        <c:scaling>
          <c:orientation val="minMax"/>
        </c:scaling>
        <c:delete val="0"/>
        <c:axPos val="b"/>
        <c:numFmt formatCode="General" sourceLinked="0"/>
        <c:majorTickMark val="out"/>
        <c:minorTickMark val="none"/>
        <c:tickLblPos val="nextTo"/>
        <c:txPr>
          <a:bodyPr/>
          <a:lstStyle/>
          <a:p>
            <a:pPr>
              <a:defRPr sz="1200" b="1"/>
            </a:pPr>
            <a:endParaRPr lang="es-BO"/>
          </a:p>
        </c:txPr>
        <c:crossAx val="107309312"/>
        <c:crosses val="autoZero"/>
        <c:auto val="1"/>
        <c:lblAlgn val="ctr"/>
        <c:lblOffset val="100"/>
        <c:noMultiLvlLbl val="0"/>
      </c:catAx>
      <c:valAx>
        <c:axId val="107309312"/>
        <c:scaling>
          <c:orientation val="minMax"/>
          <c:max val="200000"/>
        </c:scaling>
        <c:delete val="0"/>
        <c:axPos val="l"/>
        <c:majorGridlines/>
        <c:numFmt formatCode="#,##0" sourceLinked="1"/>
        <c:majorTickMark val="out"/>
        <c:minorTickMark val="none"/>
        <c:tickLblPos val="nextTo"/>
        <c:txPr>
          <a:bodyPr/>
          <a:lstStyle/>
          <a:p>
            <a:pPr>
              <a:defRPr sz="1200" b="1"/>
            </a:pPr>
            <a:endParaRPr lang="es-BO"/>
          </a:p>
        </c:txPr>
        <c:crossAx val="1072817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BO" b="1" cap="none" spc="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PRECIO</a:t>
            </a:r>
            <a:r>
              <a:rPr lang="es-BO" b="1" cap="none" spc="0" baseline="0">
                <a:ln w="10541" cmpd="sng">
                  <a:solidFill>
                    <a:sysClr val="windowText" lastClr="0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 DEL GAS NATURAL ($US/MMBTU</a:t>
            </a:r>
            <a:r>
              <a:rPr lang="es-BO" baseline="0"/>
              <a:t>)</a:t>
            </a:r>
            <a:endParaRPr lang="es-BO"/>
          </a:p>
        </c:rich>
      </c:tx>
      <c:layout/>
      <c:overlay val="0"/>
    </c:title>
    <c:autoTitleDeleted val="0"/>
    <c:plotArea>
      <c:layout/>
      <c:lineChart>
        <c:grouping val="standard"/>
        <c:varyColors val="0"/>
        <c:ser>
          <c:idx val="0"/>
          <c:order val="0"/>
          <c:tx>
            <c:v>ARGENTINA</c:v>
          </c:tx>
          <c:dLbls>
            <c:spPr>
              <a:noFill/>
              <a:ln>
                <a:noFill/>
              </a:ln>
              <a:effectLst/>
            </c:spPr>
            <c:txPr>
              <a:bodyPr/>
              <a:lstStyle/>
              <a:p>
                <a:pPr>
                  <a:defRPr lang="es-ES"/>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Hoja2!$C$6:$C$41</c:f>
              <c:strCache>
                <c:ptCount val="36"/>
                <c:pt idx="0">
                  <c:v>1 Tri 05</c:v>
                </c:pt>
                <c:pt idx="1">
                  <c:v>2 Tri 05</c:v>
                </c:pt>
                <c:pt idx="2">
                  <c:v>3 Tri 05</c:v>
                </c:pt>
                <c:pt idx="3">
                  <c:v>4 Tri 05</c:v>
                </c:pt>
                <c:pt idx="4">
                  <c:v>1 Tri 06</c:v>
                </c:pt>
                <c:pt idx="5">
                  <c:v>2 Tri 06</c:v>
                </c:pt>
                <c:pt idx="6">
                  <c:v>3 Tri 06</c:v>
                </c:pt>
                <c:pt idx="7">
                  <c:v>4 Tri 06</c:v>
                </c:pt>
                <c:pt idx="8">
                  <c:v>1 Tri 07</c:v>
                </c:pt>
                <c:pt idx="9">
                  <c:v>2 Tri 07</c:v>
                </c:pt>
                <c:pt idx="10">
                  <c:v>3 Tri 07</c:v>
                </c:pt>
                <c:pt idx="11">
                  <c:v>4 Tri 07</c:v>
                </c:pt>
                <c:pt idx="12">
                  <c:v>1 Tri 08</c:v>
                </c:pt>
                <c:pt idx="13">
                  <c:v>2 Tri 08</c:v>
                </c:pt>
                <c:pt idx="14">
                  <c:v>3 Tri 08</c:v>
                </c:pt>
                <c:pt idx="15">
                  <c:v>4 Tri 08</c:v>
                </c:pt>
                <c:pt idx="16">
                  <c:v>1 Tri 09</c:v>
                </c:pt>
                <c:pt idx="17">
                  <c:v>2 Tri 09</c:v>
                </c:pt>
                <c:pt idx="18">
                  <c:v>3 Tri 09</c:v>
                </c:pt>
                <c:pt idx="19">
                  <c:v>4 Tri 09</c:v>
                </c:pt>
                <c:pt idx="20">
                  <c:v>1 Tri 10</c:v>
                </c:pt>
                <c:pt idx="21">
                  <c:v>2 Tri 10</c:v>
                </c:pt>
                <c:pt idx="22">
                  <c:v>3 Tri 10</c:v>
                </c:pt>
                <c:pt idx="23">
                  <c:v>4 Tri 10</c:v>
                </c:pt>
                <c:pt idx="24">
                  <c:v>1 Tri 11</c:v>
                </c:pt>
                <c:pt idx="25">
                  <c:v>2 Tri 11</c:v>
                </c:pt>
                <c:pt idx="26">
                  <c:v>3 Tri 11</c:v>
                </c:pt>
                <c:pt idx="27">
                  <c:v>4 Tri 11</c:v>
                </c:pt>
                <c:pt idx="28">
                  <c:v>1 Tri 12</c:v>
                </c:pt>
                <c:pt idx="29">
                  <c:v>2 Tri 12</c:v>
                </c:pt>
                <c:pt idx="30">
                  <c:v>3 Tri 12</c:v>
                </c:pt>
                <c:pt idx="31">
                  <c:v>4 Tri 12</c:v>
                </c:pt>
                <c:pt idx="32">
                  <c:v>1 Tri 13</c:v>
                </c:pt>
                <c:pt idx="33">
                  <c:v>2 Tri 13</c:v>
                </c:pt>
                <c:pt idx="34">
                  <c:v>3 Tri 13</c:v>
                </c:pt>
                <c:pt idx="35">
                  <c:v>4 Tri 13</c:v>
                </c:pt>
              </c:strCache>
            </c:strRef>
          </c:cat>
          <c:val>
            <c:numRef>
              <c:f>Hoja2!$D$6:$D$41</c:f>
              <c:numCache>
                <c:formatCode>#,##0.0</c:formatCode>
                <c:ptCount val="36"/>
                <c:pt idx="0">
                  <c:v>2.06</c:v>
                </c:pt>
                <c:pt idx="1">
                  <c:v>2.2200000000000002</c:v>
                </c:pt>
                <c:pt idx="2">
                  <c:v>2.69</c:v>
                </c:pt>
                <c:pt idx="3">
                  <c:v>3.18</c:v>
                </c:pt>
                <c:pt idx="4">
                  <c:v>3.3499999999999988</c:v>
                </c:pt>
                <c:pt idx="5">
                  <c:v>3.62</c:v>
                </c:pt>
                <c:pt idx="6">
                  <c:v>4.84</c:v>
                </c:pt>
                <c:pt idx="7">
                  <c:v>5</c:v>
                </c:pt>
                <c:pt idx="8">
                  <c:v>5</c:v>
                </c:pt>
                <c:pt idx="9">
                  <c:v>4.5999999999999996</c:v>
                </c:pt>
                <c:pt idx="10">
                  <c:v>5.0999999999999996</c:v>
                </c:pt>
                <c:pt idx="11">
                  <c:v>6</c:v>
                </c:pt>
                <c:pt idx="12">
                  <c:v>7</c:v>
                </c:pt>
                <c:pt idx="13">
                  <c:v>7.8</c:v>
                </c:pt>
                <c:pt idx="14">
                  <c:v>9</c:v>
                </c:pt>
                <c:pt idx="15">
                  <c:v>10.4</c:v>
                </c:pt>
                <c:pt idx="16">
                  <c:v>7.8</c:v>
                </c:pt>
                <c:pt idx="17">
                  <c:v>4.5999999999999996</c:v>
                </c:pt>
                <c:pt idx="18">
                  <c:v>4.9000000000000004</c:v>
                </c:pt>
                <c:pt idx="19">
                  <c:v>6.2</c:v>
                </c:pt>
                <c:pt idx="20">
                  <c:v>7</c:v>
                </c:pt>
                <c:pt idx="21">
                  <c:v>7.4</c:v>
                </c:pt>
                <c:pt idx="22">
                  <c:v>7.4</c:v>
                </c:pt>
                <c:pt idx="23">
                  <c:v>7.3</c:v>
                </c:pt>
                <c:pt idx="24">
                  <c:v>7.6</c:v>
                </c:pt>
                <c:pt idx="25">
                  <c:v>8.8000000000000007</c:v>
                </c:pt>
                <c:pt idx="26">
                  <c:v>10.200000000000001</c:v>
                </c:pt>
                <c:pt idx="27">
                  <c:v>10.7</c:v>
                </c:pt>
                <c:pt idx="28">
                  <c:v>10.6</c:v>
                </c:pt>
                <c:pt idx="29">
                  <c:v>11.1</c:v>
                </c:pt>
                <c:pt idx="30">
                  <c:v>11.2</c:v>
                </c:pt>
                <c:pt idx="31">
                  <c:v>10.6</c:v>
                </c:pt>
                <c:pt idx="32">
                  <c:v>10.8</c:v>
                </c:pt>
                <c:pt idx="33">
                  <c:v>10.5</c:v>
                </c:pt>
                <c:pt idx="34">
                  <c:v>10.3</c:v>
                </c:pt>
                <c:pt idx="35">
                  <c:v>10.1</c:v>
                </c:pt>
              </c:numCache>
            </c:numRef>
          </c:val>
          <c:smooth val="0"/>
        </c:ser>
        <c:ser>
          <c:idx val="1"/>
          <c:order val="1"/>
          <c:tx>
            <c:v>BRASIL</c:v>
          </c:tx>
          <c:spPr>
            <a:ln>
              <a:solidFill>
                <a:srgbClr val="FFC000"/>
              </a:solidFill>
            </a:ln>
          </c:spPr>
          <c:marker>
            <c:spPr>
              <a:solidFill>
                <a:srgbClr val="FFC000"/>
              </a:solidFill>
              <a:ln>
                <a:solidFill>
                  <a:srgbClr val="FFC000"/>
                </a:solidFill>
              </a:ln>
            </c:spPr>
          </c:marker>
          <c:dLbls>
            <c:spPr>
              <a:noFill/>
              <a:ln>
                <a:noFill/>
              </a:ln>
              <a:effectLst/>
            </c:spPr>
            <c:txPr>
              <a:bodyPr/>
              <a:lstStyle/>
              <a:p>
                <a:pPr>
                  <a:defRPr lang="es-ES"/>
                </a:pPr>
                <a:endParaRPr lang="es-BO"/>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Hoja2!$C$6:$C$41</c:f>
              <c:strCache>
                <c:ptCount val="36"/>
                <c:pt idx="0">
                  <c:v>1 Tri 05</c:v>
                </c:pt>
                <c:pt idx="1">
                  <c:v>2 Tri 05</c:v>
                </c:pt>
                <c:pt idx="2">
                  <c:v>3 Tri 05</c:v>
                </c:pt>
                <c:pt idx="3">
                  <c:v>4 Tri 05</c:v>
                </c:pt>
                <c:pt idx="4">
                  <c:v>1 Tri 06</c:v>
                </c:pt>
                <c:pt idx="5">
                  <c:v>2 Tri 06</c:v>
                </c:pt>
                <c:pt idx="6">
                  <c:v>3 Tri 06</c:v>
                </c:pt>
                <c:pt idx="7">
                  <c:v>4 Tri 06</c:v>
                </c:pt>
                <c:pt idx="8">
                  <c:v>1 Tri 07</c:v>
                </c:pt>
                <c:pt idx="9">
                  <c:v>2 Tri 07</c:v>
                </c:pt>
                <c:pt idx="10">
                  <c:v>3 Tri 07</c:v>
                </c:pt>
                <c:pt idx="11">
                  <c:v>4 Tri 07</c:v>
                </c:pt>
                <c:pt idx="12">
                  <c:v>1 Tri 08</c:v>
                </c:pt>
                <c:pt idx="13">
                  <c:v>2 Tri 08</c:v>
                </c:pt>
                <c:pt idx="14">
                  <c:v>3 Tri 08</c:v>
                </c:pt>
                <c:pt idx="15">
                  <c:v>4 Tri 08</c:v>
                </c:pt>
                <c:pt idx="16">
                  <c:v>1 Tri 09</c:v>
                </c:pt>
                <c:pt idx="17">
                  <c:v>2 Tri 09</c:v>
                </c:pt>
                <c:pt idx="18">
                  <c:v>3 Tri 09</c:v>
                </c:pt>
                <c:pt idx="19">
                  <c:v>4 Tri 09</c:v>
                </c:pt>
                <c:pt idx="20">
                  <c:v>1 Tri 10</c:v>
                </c:pt>
                <c:pt idx="21">
                  <c:v>2 Tri 10</c:v>
                </c:pt>
                <c:pt idx="22">
                  <c:v>3 Tri 10</c:v>
                </c:pt>
                <c:pt idx="23">
                  <c:v>4 Tri 10</c:v>
                </c:pt>
                <c:pt idx="24">
                  <c:v>1 Tri 11</c:v>
                </c:pt>
                <c:pt idx="25">
                  <c:v>2 Tri 11</c:v>
                </c:pt>
                <c:pt idx="26">
                  <c:v>3 Tri 11</c:v>
                </c:pt>
                <c:pt idx="27">
                  <c:v>4 Tri 11</c:v>
                </c:pt>
                <c:pt idx="28">
                  <c:v>1 Tri 12</c:v>
                </c:pt>
                <c:pt idx="29">
                  <c:v>2 Tri 12</c:v>
                </c:pt>
                <c:pt idx="30">
                  <c:v>3 Tri 12</c:v>
                </c:pt>
                <c:pt idx="31">
                  <c:v>4 Tri 12</c:v>
                </c:pt>
                <c:pt idx="32">
                  <c:v>1 Tri 13</c:v>
                </c:pt>
                <c:pt idx="33">
                  <c:v>2 Tri 13</c:v>
                </c:pt>
                <c:pt idx="34">
                  <c:v>3 Tri 13</c:v>
                </c:pt>
                <c:pt idx="35">
                  <c:v>4 Tri 13</c:v>
                </c:pt>
              </c:strCache>
            </c:strRef>
          </c:cat>
          <c:val>
            <c:numRef>
              <c:f>Hoja2!$E$6:$E$41</c:f>
              <c:numCache>
                <c:formatCode>#,##0.0</c:formatCode>
                <c:ptCount val="36"/>
                <c:pt idx="0">
                  <c:v>2.5</c:v>
                </c:pt>
                <c:pt idx="1">
                  <c:v>2.2799999999999998</c:v>
                </c:pt>
                <c:pt idx="2">
                  <c:v>2.74</c:v>
                </c:pt>
                <c:pt idx="3">
                  <c:v>3.23</c:v>
                </c:pt>
                <c:pt idx="4">
                  <c:v>3.4</c:v>
                </c:pt>
                <c:pt idx="5">
                  <c:v>3.67</c:v>
                </c:pt>
                <c:pt idx="6">
                  <c:v>3.9899999999999998</c:v>
                </c:pt>
                <c:pt idx="7">
                  <c:v>4.03</c:v>
                </c:pt>
                <c:pt idx="8">
                  <c:v>3.8</c:v>
                </c:pt>
                <c:pt idx="9">
                  <c:v>3.6</c:v>
                </c:pt>
                <c:pt idx="10">
                  <c:v>4</c:v>
                </c:pt>
                <c:pt idx="11">
                  <c:v>4.5999999999999996</c:v>
                </c:pt>
                <c:pt idx="12">
                  <c:v>5.4</c:v>
                </c:pt>
                <c:pt idx="13">
                  <c:v>5.9</c:v>
                </c:pt>
                <c:pt idx="14">
                  <c:v>6.9</c:v>
                </c:pt>
                <c:pt idx="15">
                  <c:v>7.8</c:v>
                </c:pt>
                <c:pt idx="16">
                  <c:v>5.4</c:v>
                </c:pt>
                <c:pt idx="17">
                  <c:v>4.5</c:v>
                </c:pt>
                <c:pt idx="18">
                  <c:v>4.5</c:v>
                </c:pt>
                <c:pt idx="19">
                  <c:v>5</c:v>
                </c:pt>
                <c:pt idx="20">
                  <c:v>5.6</c:v>
                </c:pt>
                <c:pt idx="21">
                  <c:v>6</c:v>
                </c:pt>
                <c:pt idx="22">
                  <c:v>6.2</c:v>
                </c:pt>
                <c:pt idx="23">
                  <c:v>6.2</c:v>
                </c:pt>
                <c:pt idx="24">
                  <c:v>6.4</c:v>
                </c:pt>
                <c:pt idx="25">
                  <c:v>7.2</c:v>
                </c:pt>
                <c:pt idx="26">
                  <c:v>8.2000000000000011</c:v>
                </c:pt>
                <c:pt idx="27">
                  <c:v>8.6</c:v>
                </c:pt>
                <c:pt idx="28">
                  <c:v>8.8000000000000007</c:v>
                </c:pt>
                <c:pt idx="29">
                  <c:v>9.4</c:v>
                </c:pt>
                <c:pt idx="30">
                  <c:v>9.2000000000000011</c:v>
                </c:pt>
                <c:pt idx="31">
                  <c:v>9.3000000000000007</c:v>
                </c:pt>
                <c:pt idx="32">
                  <c:v>9</c:v>
                </c:pt>
                <c:pt idx="33">
                  <c:v>9</c:v>
                </c:pt>
                <c:pt idx="34">
                  <c:v>8.8000000000000007</c:v>
                </c:pt>
                <c:pt idx="35">
                  <c:v>8.6</c:v>
                </c:pt>
              </c:numCache>
            </c:numRef>
          </c:val>
          <c:smooth val="0"/>
        </c:ser>
        <c:dLbls>
          <c:showLegendKey val="0"/>
          <c:showVal val="0"/>
          <c:showCatName val="0"/>
          <c:showSerName val="0"/>
          <c:showPercent val="0"/>
          <c:showBubbleSize val="0"/>
        </c:dLbls>
        <c:marker val="1"/>
        <c:smooth val="0"/>
        <c:axId val="107895040"/>
        <c:axId val="107905024"/>
      </c:lineChart>
      <c:catAx>
        <c:axId val="107895040"/>
        <c:scaling>
          <c:orientation val="minMax"/>
        </c:scaling>
        <c:delete val="0"/>
        <c:axPos val="b"/>
        <c:majorGridlines/>
        <c:numFmt formatCode="General" sourceLinked="0"/>
        <c:majorTickMark val="out"/>
        <c:minorTickMark val="none"/>
        <c:tickLblPos val="nextTo"/>
        <c:txPr>
          <a:bodyPr/>
          <a:lstStyle/>
          <a:p>
            <a:pPr>
              <a:defRPr lang="es-ES"/>
            </a:pPr>
            <a:endParaRPr lang="es-BO"/>
          </a:p>
        </c:txPr>
        <c:crossAx val="107905024"/>
        <c:crosses val="autoZero"/>
        <c:auto val="1"/>
        <c:lblAlgn val="ctr"/>
        <c:lblOffset val="100"/>
        <c:noMultiLvlLbl val="0"/>
      </c:catAx>
      <c:valAx>
        <c:axId val="107905024"/>
        <c:scaling>
          <c:orientation val="minMax"/>
        </c:scaling>
        <c:delete val="0"/>
        <c:axPos val="l"/>
        <c:majorGridlines/>
        <c:numFmt formatCode="#,##0.0" sourceLinked="1"/>
        <c:majorTickMark val="out"/>
        <c:minorTickMark val="none"/>
        <c:tickLblPos val="nextTo"/>
        <c:txPr>
          <a:bodyPr/>
          <a:lstStyle/>
          <a:p>
            <a:pPr>
              <a:defRPr lang="es-ES"/>
            </a:pPr>
            <a:endParaRPr lang="es-BO"/>
          </a:p>
        </c:txPr>
        <c:crossAx val="107895040"/>
        <c:crosses val="autoZero"/>
        <c:crossBetween val="between"/>
      </c:valAx>
      <c:spPr>
        <a:gradFill rotWithShape="1">
          <a:gsLst>
            <a:gs pos="0">
              <a:srgbClr val="84D69D"/>
            </a:gs>
            <a:gs pos="35000">
              <a:schemeClr val="bg1"/>
            </a:gs>
            <a:gs pos="100000">
              <a:sysClr val="window" lastClr="FFFFFF"/>
            </a:gs>
          </a:gsLst>
          <a:lin ang="16200000" scaled="1"/>
        </a:gradFill>
        <a:ln w="9525" cap="flat" cmpd="sng" algn="ctr">
          <a:noFill/>
          <a:prstDash val="solid"/>
        </a:ln>
        <a:effectLst>
          <a:outerShdw blurRad="40000" dist="20000" dir="5400000" rotWithShape="0">
            <a:srgbClr val="000000">
              <a:alpha val="38000"/>
            </a:srgbClr>
          </a:outerShdw>
        </a:effectLst>
      </c:spPr>
    </c:plotArea>
    <c:legend>
      <c:legendPos val="r"/>
      <c:layout/>
      <c:overlay val="0"/>
      <c:txPr>
        <a:bodyPr/>
        <a:lstStyle/>
        <a:p>
          <a:pPr>
            <a:defRPr lang="es-ES"/>
          </a:pPr>
          <a:endParaRPr lang="es-B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lineChart>
        <c:grouping val="standard"/>
        <c:varyColors val="0"/>
        <c:ser>
          <c:idx val="0"/>
          <c:order val="0"/>
          <c:tx>
            <c:v>ESTAÑO</c:v>
          </c:tx>
          <c:spPr>
            <a:ln>
              <a:solidFill>
                <a:schemeClr val="tx1"/>
              </a:solidFill>
            </a:ln>
          </c:spPr>
          <c:dLbls>
            <c:dLbl>
              <c:idx val="8"/>
              <c:layout>
                <c:manualLayout>
                  <c:x val="-1.4571847007998223E-3"/>
                  <c:y val="-2.7160303728796686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3715541023994714E-3"/>
                  <c:y val="-2.4691185207996991E-3"/>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2859235039991208E-3"/>
                  <c:y val="-2.4691185207996991E-3"/>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571847007998223E-3"/>
                  <c:y val="-1.7283829645597916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spPr/>
              <c:txPr>
                <a:bodyPr/>
                <a:lstStyle/>
                <a:p>
                  <a:pPr>
                    <a:defRPr lang="es-ES" sz="1600" b="1"/>
                  </a:pPr>
                  <a:endParaRPr lang="es-BO"/>
                </a:p>
              </c:txPr>
              <c:dLblPos val="t"/>
              <c:showLegendKey val="0"/>
              <c:showVal val="1"/>
              <c:showCatName val="0"/>
              <c:showSerName val="0"/>
              <c:showPercent val="0"/>
              <c:showBubbleSize val="0"/>
            </c:dLbl>
            <c:spPr>
              <a:noFill/>
              <a:ln>
                <a:noFill/>
              </a:ln>
              <a:effectLst/>
            </c:spPr>
            <c:txPr>
              <a:bodyPr/>
              <a:lstStyle/>
              <a:p>
                <a:pPr>
                  <a:defRPr lang="es-ES"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Hoja1!$C$46:$P$46</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Hoja1!$C$48:$P$48</c:f>
              <c:numCache>
                <c:formatCode>0.00</c:formatCode>
                <c:ptCount val="14"/>
                <c:pt idx="0">
                  <c:v>2.0299999999999998</c:v>
                </c:pt>
                <c:pt idx="1">
                  <c:v>1.84</c:v>
                </c:pt>
                <c:pt idx="2">
                  <c:v>2.08</c:v>
                </c:pt>
                <c:pt idx="3">
                  <c:v>3.77</c:v>
                </c:pt>
                <c:pt idx="4">
                  <c:v>3.48</c:v>
                </c:pt>
                <c:pt idx="5">
                  <c:v>3.9699999999999998</c:v>
                </c:pt>
                <c:pt idx="6">
                  <c:v>6.59</c:v>
                </c:pt>
                <c:pt idx="7">
                  <c:v>8.3800000000000008</c:v>
                </c:pt>
                <c:pt idx="8">
                  <c:v>6.1499999999999995</c:v>
                </c:pt>
                <c:pt idx="9">
                  <c:v>8.8000000000000007</c:v>
                </c:pt>
                <c:pt idx="10">
                  <c:v>12.1</c:v>
                </c:pt>
                <c:pt idx="11">
                  <c:v>9.49</c:v>
                </c:pt>
                <c:pt idx="12">
                  <c:v>10.139999999999999</c:v>
                </c:pt>
                <c:pt idx="13">
                  <c:v>9.6</c:v>
                </c:pt>
              </c:numCache>
            </c:numRef>
          </c:val>
          <c:smooth val="0"/>
        </c:ser>
        <c:dLbls>
          <c:showLegendKey val="0"/>
          <c:showVal val="1"/>
          <c:showCatName val="0"/>
          <c:showSerName val="0"/>
          <c:showPercent val="0"/>
          <c:showBubbleSize val="0"/>
        </c:dLbls>
        <c:marker val="1"/>
        <c:smooth val="0"/>
        <c:axId val="116214400"/>
        <c:axId val="116240768"/>
      </c:lineChart>
      <c:catAx>
        <c:axId val="116214400"/>
        <c:scaling>
          <c:orientation val="minMax"/>
        </c:scaling>
        <c:delete val="0"/>
        <c:axPos val="b"/>
        <c:numFmt formatCode="General" sourceLinked="1"/>
        <c:majorTickMark val="out"/>
        <c:minorTickMark val="none"/>
        <c:tickLblPos val="nextTo"/>
        <c:txPr>
          <a:bodyPr/>
          <a:lstStyle/>
          <a:p>
            <a:pPr>
              <a:defRPr lang="es-ES" sz="1400" b="1"/>
            </a:pPr>
            <a:endParaRPr lang="es-BO"/>
          </a:p>
        </c:txPr>
        <c:crossAx val="116240768"/>
        <c:crosses val="autoZero"/>
        <c:auto val="1"/>
        <c:lblAlgn val="ctr"/>
        <c:lblOffset val="100"/>
        <c:noMultiLvlLbl val="0"/>
      </c:catAx>
      <c:valAx>
        <c:axId val="116240768"/>
        <c:scaling>
          <c:orientation val="minMax"/>
        </c:scaling>
        <c:delete val="0"/>
        <c:axPos val="l"/>
        <c:majorGridlines/>
        <c:title>
          <c:tx>
            <c:rich>
              <a:bodyPr rot="0" vert="horz"/>
              <a:lstStyle/>
              <a:p>
                <a:pPr>
                  <a:defRPr lang="es-ES" sz="1800"/>
                </a:pPr>
                <a:r>
                  <a:rPr lang="es-BO" sz="1800" dirty="0"/>
                  <a:t>$US.</a:t>
                </a:r>
              </a:p>
            </c:rich>
          </c:tx>
          <c:layout/>
          <c:overlay val="0"/>
        </c:title>
        <c:numFmt formatCode="0.00" sourceLinked="1"/>
        <c:majorTickMark val="out"/>
        <c:minorTickMark val="none"/>
        <c:tickLblPos val="nextTo"/>
        <c:txPr>
          <a:bodyPr/>
          <a:lstStyle/>
          <a:p>
            <a:pPr>
              <a:defRPr lang="es-ES" sz="1400" b="1"/>
            </a:pPr>
            <a:endParaRPr lang="es-BO"/>
          </a:p>
        </c:txPr>
        <c:crossAx val="1162144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lineChart>
        <c:grouping val="standard"/>
        <c:varyColors val="0"/>
        <c:ser>
          <c:idx val="0"/>
          <c:order val="0"/>
          <c:dLbls>
            <c:dLbl>
              <c:idx val="4"/>
              <c:layout>
                <c:manualLayout>
                  <c:x val="4.4076826487002424E-3"/>
                  <c:y val="-1.9687877383279598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1.226,66</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1.552,85</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1.665,29</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6446095892201742E-2"/>
                  <c:y val="0"/>
                </c:manualLayout>
              </c:layout>
              <c:tx>
                <c:rich>
                  <a:bodyPr/>
                  <a:lstStyle/>
                  <a:p>
                    <a:r>
                      <a:rPr lang="en-US" dirty="0" smtClean="0"/>
                      <a:t>1.430,07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692275495667659E-2"/>
                  <c:y val="9.5978402243488053E-2"/>
                </c:manualLayout>
              </c:layout>
              <c:tx>
                <c:rich>
                  <a:bodyPr/>
                  <a:lstStyle/>
                  <a:p>
                    <a:pPr>
                      <a:defRPr lang="es-ES" sz="1600" b="1"/>
                    </a:pPr>
                    <a:r>
                      <a:rPr lang="en-US" sz="1600" dirty="0" smtClean="0"/>
                      <a:t>1.209,00</a:t>
                    </a:r>
                    <a:endParaRPr lang="en-US" sz="1600" dirty="0"/>
                  </a:p>
                </c:rich>
              </c:tx>
              <c:sp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ES"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Hoja1!$C$2:$P$2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Hoja1!$C$3:$P$3</c:f>
              <c:numCache>
                <c:formatCode>0.00</c:formatCode>
                <c:ptCount val="14"/>
                <c:pt idx="0">
                  <c:v>271.12</c:v>
                </c:pt>
                <c:pt idx="1">
                  <c:v>311.19</c:v>
                </c:pt>
                <c:pt idx="2">
                  <c:v>363.83</c:v>
                </c:pt>
                <c:pt idx="3">
                  <c:v>409.54</c:v>
                </c:pt>
                <c:pt idx="4">
                  <c:v>436.90999999999963</c:v>
                </c:pt>
                <c:pt idx="5">
                  <c:v>606.71</c:v>
                </c:pt>
                <c:pt idx="6">
                  <c:v>696.43</c:v>
                </c:pt>
                <c:pt idx="7">
                  <c:v>872.37</c:v>
                </c:pt>
                <c:pt idx="8">
                  <c:v>973.78000000000054</c:v>
                </c:pt>
                <c:pt idx="9">
                  <c:v>1226.6599999999999</c:v>
                </c:pt>
                <c:pt idx="10">
                  <c:v>1552.85</c:v>
                </c:pt>
                <c:pt idx="11">
                  <c:v>1665.29</c:v>
                </c:pt>
                <c:pt idx="12">
                  <c:v>1430.07</c:v>
                </c:pt>
                <c:pt idx="13">
                  <c:v>1209</c:v>
                </c:pt>
              </c:numCache>
            </c:numRef>
          </c:val>
          <c:smooth val="0"/>
        </c:ser>
        <c:dLbls>
          <c:showLegendKey val="0"/>
          <c:showVal val="0"/>
          <c:showCatName val="0"/>
          <c:showSerName val="0"/>
          <c:showPercent val="0"/>
          <c:showBubbleSize val="0"/>
        </c:dLbls>
        <c:marker val="1"/>
        <c:smooth val="0"/>
        <c:axId val="116255360"/>
        <c:axId val="107450752"/>
      </c:lineChart>
      <c:catAx>
        <c:axId val="116255360"/>
        <c:scaling>
          <c:orientation val="minMax"/>
        </c:scaling>
        <c:delete val="0"/>
        <c:axPos val="b"/>
        <c:numFmt formatCode="General" sourceLinked="1"/>
        <c:majorTickMark val="out"/>
        <c:minorTickMark val="none"/>
        <c:tickLblPos val="nextTo"/>
        <c:txPr>
          <a:bodyPr/>
          <a:lstStyle/>
          <a:p>
            <a:pPr>
              <a:defRPr lang="es-ES" sz="1400" b="1"/>
            </a:pPr>
            <a:endParaRPr lang="es-BO"/>
          </a:p>
        </c:txPr>
        <c:crossAx val="107450752"/>
        <c:crosses val="autoZero"/>
        <c:auto val="1"/>
        <c:lblAlgn val="ctr"/>
        <c:lblOffset val="100"/>
        <c:noMultiLvlLbl val="0"/>
      </c:catAx>
      <c:valAx>
        <c:axId val="107450752"/>
        <c:scaling>
          <c:orientation val="minMax"/>
        </c:scaling>
        <c:delete val="0"/>
        <c:axPos val="l"/>
        <c:majorGridlines/>
        <c:title>
          <c:tx>
            <c:rich>
              <a:bodyPr rot="0" vert="horz"/>
              <a:lstStyle/>
              <a:p>
                <a:pPr>
                  <a:defRPr lang="es-ES" sz="1800"/>
                </a:pPr>
                <a:r>
                  <a:rPr lang="en-US" sz="1800"/>
                  <a:t>$US.</a:t>
                </a:r>
              </a:p>
            </c:rich>
          </c:tx>
          <c:layout/>
          <c:overlay val="0"/>
        </c:title>
        <c:numFmt formatCode="0.00" sourceLinked="1"/>
        <c:majorTickMark val="out"/>
        <c:minorTickMark val="none"/>
        <c:tickLblPos val="nextTo"/>
        <c:txPr>
          <a:bodyPr/>
          <a:lstStyle/>
          <a:p>
            <a:pPr>
              <a:defRPr lang="es-ES" sz="1400" b="1"/>
            </a:pPr>
            <a:endParaRPr lang="es-BO"/>
          </a:p>
        </c:txPr>
        <c:crossAx val="1162553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lineChart>
        <c:grouping val="standard"/>
        <c:varyColors val="0"/>
        <c:ser>
          <c:idx val="0"/>
          <c:order val="0"/>
          <c:marker>
            <c:spPr>
              <a:solidFill>
                <a:schemeClr val="bg2">
                  <a:lumMod val="75000"/>
                </a:schemeClr>
              </a:solidFill>
            </c:spPr>
          </c:marker>
          <c:dLbls>
            <c:dLbl>
              <c:idx val="9"/>
              <c:layout>
                <c:manualLayout>
                  <c:x val="-2.0740595574717472E-2"/>
                  <c:y val="-4.8705899588377625E-3"/>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6296182237278037E-2"/>
                  <c:y val="0"/>
                </c:manualLayout>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7.4073555623992053E-3"/>
                  <c:y val="9.0105914238498605E-2"/>
                </c:manualLayout>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ES" sz="1400" b="1"/>
                </a:pPr>
                <a:endParaRPr lang="es-B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Hoja1!$C$2:$P$2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Hoja1!$C$4:$P$4</c:f>
              <c:numCache>
                <c:formatCode>0.00</c:formatCode>
                <c:ptCount val="14"/>
                <c:pt idx="0">
                  <c:v>4.03</c:v>
                </c:pt>
                <c:pt idx="1">
                  <c:v>4.6199999999999966</c:v>
                </c:pt>
                <c:pt idx="2">
                  <c:v>4.88</c:v>
                </c:pt>
                <c:pt idx="3">
                  <c:v>6.6599999999999975</c:v>
                </c:pt>
                <c:pt idx="4">
                  <c:v>7.18</c:v>
                </c:pt>
                <c:pt idx="5">
                  <c:v>11.33</c:v>
                </c:pt>
                <c:pt idx="6">
                  <c:v>13.38</c:v>
                </c:pt>
                <c:pt idx="7">
                  <c:v>14.99</c:v>
                </c:pt>
                <c:pt idx="8">
                  <c:v>14.68</c:v>
                </c:pt>
                <c:pt idx="9">
                  <c:v>20.190000000000001</c:v>
                </c:pt>
                <c:pt idx="10">
                  <c:v>35</c:v>
                </c:pt>
                <c:pt idx="11">
                  <c:v>31.07</c:v>
                </c:pt>
                <c:pt idx="12">
                  <c:v>24.3</c:v>
                </c:pt>
                <c:pt idx="13">
                  <c:v>17</c:v>
                </c:pt>
              </c:numCache>
            </c:numRef>
          </c:val>
          <c:smooth val="0"/>
        </c:ser>
        <c:dLbls>
          <c:showLegendKey val="0"/>
          <c:showVal val="1"/>
          <c:showCatName val="0"/>
          <c:showSerName val="0"/>
          <c:showPercent val="0"/>
          <c:showBubbleSize val="0"/>
        </c:dLbls>
        <c:marker val="1"/>
        <c:smooth val="0"/>
        <c:axId val="107472000"/>
        <c:axId val="113770496"/>
      </c:lineChart>
      <c:catAx>
        <c:axId val="107472000"/>
        <c:scaling>
          <c:orientation val="minMax"/>
        </c:scaling>
        <c:delete val="0"/>
        <c:axPos val="b"/>
        <c:numFmt formatCode="General" sourceLinked="1"/>
        <c:majorTickMark val="out"/>
        <c:minorTickMark val="none"/>
        <c:tickLblPos val="nextTo"/>
        <c:txPr>
          <a:bodyPr/>
          <a:lstStyle/>
          <a:p>
            <a:pPr>
              <a:defRPr lang="es-ES" sz="1400" b="1"/>
            </a:pPr>
            <a:endParaRPr lang="es-BO"/>
          </a:p>
        </c:txPr>
        <c:crossAx val="113770496"/>
        <c:crosses val="autoZero"/>
        <c:auto val="1"/>
        <c:lblAlgn val="ctr"/>
        <c:lblOffset val="100"/>
        <c:noMultiLvlLbl val="0"/>
      </c:catAx>
      <c:valAx>
        <c:axId val="113770496"/>
        <c:scaling>
          <c:orientation val="minMax"/>
        </c:scaling>
        <c:delete val="0"/>
        <c:axPos val="l"/>
        <c:majorGridlines/>
        <c:title>
          <c:tx>
            <c:rich>
              <a:bodyPr rot="0" vert="horz"/>
              <a:lstStyle/>
              <a:p>
                <a:pPr>
                  <a:defRPr lang="es-ES" sz="1800"/>
                </a:pPr>
                <a:r>
                  <a:rPr lang="en-US" sz="1800"/>
                  <a:t>$US.</a:t>
                </a:r>
              </a:p>
            </c:rich>
          </c:tx>
          <c:layout/>
          <c:overlay val="0"/>
        </c:title>
        <c:numFmt formatCode="0.00" sourceLinked="1"/>
        <c:majorTickMark val="out"/>
        <c:minorTickMark val="none"/>
        <c:tickLblPos val="nextTo"/>
        <c:txPr>
          <a:bodyPr/>
          <a:lstStyle/>
          <a:p>
            <a:pPr>
              <a:defRPr lang="es-ES" sz="1400" b="1"/>
            </a:pPr>
            <a:endParaRPr lang="es-BO"/>
          </a:p>
        </c:txPr>
        <c:crossAx val="10747200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lang="es-ES" sz="1600" noProof="0"/>
            </a:pPr>
            <a:r>
              <a:rPr lang="es-ES" sz="1600" noProof="0"/>
              <a:t>Producción Departamental de Petróleo en Barriles</a:t>
            </a:r>
            <a:r>
              <a:rPr lang="es-ES" sz="1600" baseline="0" noProof="0"/>
              <a:t> por día</a:t>
            </a:r>
            <a:endParaRPr lang="es-ES" sz="1600" noProof="0"/>
          </a:p>
        </c:rich>
      </c:tx>
      <c:layout/>
      <c:overlay val="0"/>
    </c:title>
    <c:autoTitleDeleted val="0"/>
    <c:plotArea>
      <c:layout/>
      <c:lineChart>
        <c:grouping val="standard"/>
        <c:varyColors val="0"/>
        <c:ser>
          <c:idx val="0"/>
          <c:order val="0"/>
          <c:cat>
            <c:multiLvlStrRef>
              <c:f>'Graf Dptal'!$C$1:$CU$2</c:f>
              <c:multiLvlStrCache>
                <c:ptCount val="97"/>
                <c:lvl>
                  <c:pt idx="0">
                    <c:v>Julio</c:v>
                  </c:pt>
                  <c:pt idx="1">
                    <c:v>Agosto</c:v>
                  </c:pt>
                  <c:pt idx="2">
                    <c:v>Septiembre</c:v>
                  </c:pt>
                  <c:pt idx="3">
                    <c:v>Octubre</c:v>
                  </c:pt>
                  <c:pt idx="4">
                    <c:v>Noviembre</c:v>
                  </c:pt>
                  <c:pt idx="5">
                    <c:v>Diciembre</c:v>
                  </c:pt>
                  <c:pt idx="6">
                    <c:v>Enero</c:v>
                  </c:pt>
                  <c:pt idx="7">
                    <c:v>Febrero</c:v>
                  </c:pt>
                  <c:pt idx="8">
                    <c:v>Marzo</c:v>
                  </c:pt>
                  <c:pt idx="9">
                    <c:v>Abril</c:v>
                  </c:pt>
                  <c:pt idx="10">
                    <c:v>Mayo</c:v>
                  </c:pt>
                  <c:pt idx="11">
                    <c:v>Junio</c:v>
                  </c:pt>
                  <c:pt idx="12">
                    <c:v>Julio</c:v>
                  </c:pt>
                  <c:pt idx="13">
                    <c:v>Agosto</c:v>
                  </c:pt>
                  <c:pt idx="14">
                    <c:v>Septiembre</c:v>
                  </c:pt>
                  <c:pt idx="15">
                    <c:v>Octubre</c:v>
                  </c:pt>
                  <c:pt idx="16">
                    <c:v>Noviembre</c:v>
                  </c:pt>
                  <c:pt idx="17">
                    <c:v>Diciembre</c:v>
                  </c:pt>
                  <c:pt idx="18">
                    <c:v>Enero</c:v>
                  </c:pt>
                  <c:pt idx="19">
                    <c:v>Febrero</c:v>
                  </c:pt>
                  <c:pt idx="20">
                    <c:v>Marzo</c:v>
                  </c:pt>
                  <c:pt idx="21">
                    <c:v>Abril</c:v>
                  </c:pt>
                  <c:pt idx="22">
                    <c:v>Mayo</c:v>
                  </c:pt>
                  <c:pt idx="23">
                    <c:v>Junio</c:v>
                  </c:pt>
                  <c:pt idx="24">
                    <c:v>Julio</c:v>
                  </c:pt>
                  <c:pt idx="25">
                    <c:v>Agosto</c:v>
                  </c:pt>
                  <c:pt idx="26">
                    <c:v>Septiembre</c:v>
                  </c:pt>
                  <c:pt idx="27">
                    <c:v>Octubre</c:v>
                  </c:pt>
                  <c:pt idx="28">
                    <c:v>Noviembre</c:v>
                  </c:pt>
                  <c:pt idx="29">
                    <c:v>Diciembre</c:v>
                  </c:pt>
                  <c:pt idx="30">
                    <c:v>Enero</c:v>
                  </c:pt>
                  <c:pt idx="31">
                    <c:v>Febrero</c:v>
                  </c:pt>
                  <c:pt idx="32">
                    <c:v>Marzo</c:v>
                  </c:pt>
                  <c:pt idx="33">
                    <c:v>Abril</c:v>
                  </c:pt>
                  <c:pt idx="34">
                    <c:v>Mayo</c:v>
                  </c:pt>
                  <c:pt idx="35">
                    <c:v>Junio</c:v>
                  </c:pt>
                  <c:pt idx="36">
                    <c:v>Julio</c:v>
                  </c:pt>
                  <c:pt idx="37">
                    <c:v>Agosto</c:v>
                  </c:pt>
                  <c:pt idx="38">
                    <c:v>Septiembre</c:v>
                  </c:pt>
                  <c:pt idx="39">
                    <c:v>Octubre</c:v>
                  </c:pt>
                  <c:pt idx="40">
                    <c:v>Noviembre</c:v>
                  </c:pt>
                  <c:pt idx="41">
                    <c:v>Diciembre</c:v>
                  </c:pt>
                  <c:pt idx="42">
                    <c:v>Enero</c:v>
                  </c:pt>
                  <c:pt idx="43">
                    <c:v>Febrero</c:v>
                  </c:pt>
                  <c:pt idx="44">
                    <c:v>Marzo</c:v>
                  </c:pt>
                  <c:pt idx="45">
                    <c:v>Abril</c:v>
                  </c:pt>
                  <c:pt idx="46">
                    <c:v>Mayo</c:v>
                  </c:pt>
                  <c:pt idx="47">
                    <c:v>Junio</c:v>
                  </c:pt>
                  <c:pt idx="48">
                    <c:v>Julio</c:v>
                  </c:pt>
                  <c:pt idx="49">
                    <c:v>Agosto</c:v>
                  </c:pt>
                  <c:pt idx="50">
                    <c:v>Septiembre</c:v>
                  </c:pt>
                  <c:pt idx="51">
                    <c:v>Octubre</c:v>
                  </c:pt>
                  <c:pt idx="52">
                    <c:v>Noviembre</c:v>
                  </c:pt>
                  <c:pt idx="53">
                    <c:v>Diciembre</c:v>
                  </c:pt>
                  <c:pt idx="54">
                    <c:v>Enero</c:v>
                  </c:pt>
                  <c:pt idx="55">
                    <c:v>Febrero</c:v>
                  </c:pt>
                  <c:pt idx="56">
                    <c:v>Marzo</c:v>
                  </c:pt>
                  <c:pt idx="57">
                    <c:v>Abril</c:v>
                  </c:pt>
                  <c:pt idx="58">
                    <c:v>Mayo</c:v>
                  </c:pt>
                  <c:pt idx="59">
                    <c:v>Junio</c:v>
                  </c:pt>
                  <c:pt idx="60">
                    <c:v>Julio</c:v>
                  </c:pt>
                  <c:pt idx="61">
                    <c:v>Agosto</c:v>
                  </c:pt>
                  <c:pt idx="62">
                    <c:v>Septiembre</c:v>
                  </c:pt>
                  <c:pt idx="63">
                    <c:v>Octubre</c:v>
                  </c:pt>
                  <c:pt idx="64">
                    <c:v>Noviembre</c:v>
                  </c:pt>
                  <c:pt idx="65">
                    <c:v>Diciembre</c:v>
                  </c:pt>
                  <c:pt idx="66">
                    <c:v>Enero</c:v>
                  </c:pt>
                  <c:pt idx="67">
                    <c:v>Febrero</c:v>
                  </c:pt>
                  <c:pt idx="68">
                    <c:v>Marzo</c:v>
                  </c:pt>
                  <c:pt idx="69">
                    <c:v>Abril</c:v>
                  </c:pt>
                  <c:pt idx="70">
                    <c:v>Mayo</c:v>
                  </c:pt>
                  <c:pt idx="71">
                    <c:v>Junio</c:v>
                  </c:pt>
                  <c:pt idx="72">
                    <c:v>Julio</c:v>
                  </c:pt>
                  <c:pt idx="73">
                    <c:v>Agosto</c:v>
                  </c:pt>
                  <c:pt idx="74">
                    <c:v>Septiembre</c:v>
                  </c:pt>
                  <c:pt idx="75">
                    <c:v>Octubre</c:v>
                  </c:pt>
                  <c:pt idx="76">
                    <c:v>Noviembre</c:v>
                  </c:pt>
                  <c:pt idx="77">
                    <c:v>Diciembre</c:v>
                  </c:pt>
                  <c:pt idx="78">
                    <c:v>Enero</c:v>
                  </c:pt>
                  <c:pt idx="79">
                    <c:v>Febrero</c:v>
                  </c:pt>
                  <c:pt idx="80">
                    <c:v>Marzo</c:v>
                  </c:pt>
                  <c:pt idx="81">
                    <c:v>Abril</c:v>
                  </c:pt>
                  <c:pt idx="82">
                    <c:v>Mayo</c:v>
                  </c:pt>
                  <c:pt idx="83">
                    <c:v>Junio</c:v>
                  </c:pt>
                  <c:pt idx="84">
                    <c:v>Julio</c:v>
                  </c:pt>
                  <c:pt idx="85">
                    <c:v>Agosto</c:v>
                  </c:pt>
                  <c:pt idx="86">
                    <c:v>Septiembre</c:v>
                  </c:pt>
                  <c:pt idx="87">
                    <c:v>Octubre</c:v>
                  </c:pt>
                  <c:pt idx="88">
                    <c:v>Noviembre</c:v>
                  </c:pt>
                  <c:pt idx="89">
                    <c:v>Diciembre</c:v>
                  </c:pt>
                  <c:pt idx="90">
                    <c:v>Enero</c:v>
                  </c:pt>
                  <c:pt idx="91">
                    <c:v>Febrero</c:v>
                  </c:pt>
                  <c:pt idx="92">
                    <c:v>Marzo</c:v>
                  </c:pt>
                  <c:pt idx="93">
                    <c:v>Abril</c:v>
                  </c:pt>
                  <c:pt idx="94">
                    <c:v>Mayo</c:v>
                  </c:pt>
                  <c:pt idx="95">
                    <c:v>Junio</c:v>
                  </c:pt>
                  <c:pt idx="96">
                    <c:v>Julio</c:v>
                  </c:pt>
                </c:lvl>
                <c:lvl>
                  <c:pt idx="0">
                    <c:v>2005</c:v>
                  </c:pt>
                  <c:pt idx="6">
                    <c:v>2006</c:v>
                  </c:pt>
                  <c:pt idx="18">
                    <c:v>2007</c:v>
                  </c:pt>
                  <c:pt idx="30">
                    <c:v>2008</c:v>
                  </c:pt>
                  <c:pt idx="42">
                    <c:v>2009</c:v>
                  </c:pt>
                  <c:pt idx="54">
                    <c:v>2010</c:v>
                  </c:pt>
                  <c:pt idx="66">
                    <c:v>2011</c:v>
                  </c:pt>
                  <c:pt idx="78">
                    <c:v>2012</c:v>
                  </c:pt>
                  <c:pt idx="90">
                    <c:v>2013</c:v>
                  </c:pt>
                </c:lvl>
              </c:multiLvlStrCache>
            </c:multiLvlStrRef>
          </c:cat>
          <c:val>
            <c:numRef>
              <c:f>'Graf Dptal'!$C$4:$CU$4</c:f>
              <c:numCache>
                <c:formatCode>#,##0</c:formatCode>
                <c:ptCount val="97"/>
                <c:pt idx="0">
                  <c:v>8285.387096774175</c:v>
                </c:pt>
                <c:pt idx="1">
                  <c:v>8367.5806451612898</c:v>
                </c:pt>
                <c:pt idx="2">
                  <c:v>8428.7999999999829</c:v>
                </c:pt>
                <c:pt idx="3">
                  <c:v>8325.0322580645188</c:v>
                </c:pt>
                <c:pt idx="4">
                  <c:v>8318.033333333331</c:v>
                </c:pt>
                <c:pt idx="5">
                  <c:v>8231.9032258064508</c:v>
                </c:pt>
                <c:pt idx="6">
                  <c:v>7964.3548387096844</c:v>
                </c:pt>
                <c:pt idx="7">
                  <c:v>7730.1379310344828</c:v>
                </c:pt>
                <c:pt idx="8">
                  <c:v>7644.2903225806449</c:v>
                </c:pt>
                <c:pt idx="9">
                  <c:v>7593.0666666666848</c:v>
                </c:pt>
                <c:pt idx="10">
                  <c:v>7548.8387096774204</c:v>
                </c:pt>
                <c:pt idx="11">
                  <c:v>7456.2333333333254</c:v>
                </c:pt>
                <c:pt idx="12">
                  <c:v>7375.5806451612934</c:v>
                </c:pt>
                <c:pt idx="13">
                  <c:v>7514.1612903225923</c:v>
                </c:pt>
                <c:pt idx="14">
                  <c:v>7519.4</c:v>
                </c:pt>
                <c:pt idx="15">
                  <c:v>7447.8387096774204</c:v>
                </c:pt>
                <c:pt idx="16">
                  <c:v>7296.3333333333285</c:v>
                </c:pt>
                <c:pt idx="17">
                  <c:v>6910.3548387096844</c:v>
                </c:pt>
                <c:pt idx="18">
                  <c:v>6684.677419354839</c:v>
                </c:pt>
                <c:pt idx="19">
                  <c:v>6339.4137931034475</c:v>
                </c:pt>
                <c:pt idx="20">
                  <c:v>6373.2580645161324</c:v>
                </c:pt>
                <c:pt idx="21">
                  <c:v>6282.9</c:v>
                </c:pt>
                <c:pt idx="22">
                  <c:v>5919.645161290332</c:v>
                </c:pt>
                <c:pt idx="23">
                  <c:v>6137.5666666666848</c:v>
                </c:pt>
                <c:pt idx="24">
                  <c:v>6156.9032258064517</c:v>
                </c:pt>
                <c:pt idx="25">
                  <c:v>6135.3548387096844</c:v>
                </c:pt>
                <c:pt idx="26">
                  <c:v>6191.7333333333254</c:v>
                </c:pt>
                <c:pt idx="27">
                  <c:v>6119.2903225806449</c:v>
                </c:pt>
                <c:pt idx="28">
                  <c:v>6247.1</c:v>
                </c:pt>
                <c:pt idx="29">
                  <c:v>6121.5806451612934</c:v>
                </c:pt>
                <c:pt idx="30">
                  <c:v>6053.4193548387075</c:v>
                </c:pt>
                <c:pt idx="31">
                  <c:v>6167.3928571428569</c:v>
                </c:pt>
                <c:pt idx="32">
                  <c:v>5921.645161290332</c:v>
                </c:pt>
                <c:pt idx="33">
                  <c:v>5915.1</c:v>
                </c:pt>
                <c:pt idx="34">
                  <c:v>5841.5806451612934</c:v>
                </c:pt>
                <c:pt idx="35">
                  <c:v>6074.3</c:v>
                </c:pt>
                <c:pt idx="36">
                  <c:v>5930.9032258064517</c:v>
                </c:pt>
                <c:pt idx="37">
                  <c:v>5754.8709677419356</c:v>
                </c:pt>
                <c:pt idx="38">
                  <c:v>5676.2666666666828</c:v>
                </c:pt>
                <c:pt idx="39">
                  <c:v>5541.9032258064517</c:v>
                </c:pt>
                <c:pt idx="40">
                  <c:v>5532.2</c:v>
                </c:pt>
                <c:pt idx="41">
                  <c:v>5313.8064516129034</c:v>
                </c:pt>
                <c:pt idx="42">
                  <c:v>5124.0322580645234</c:v>
                </c:pt>
                <c:pt idx="43">
                  <c:v>5100.6206896551903</c:v>
                </c:pt>
                <c:pt idx="44">
                  <c:v>5034.0967741935565</c:v>
                </c:pt>
                <c:pt idx="45">
                  <c:v>4937</c:v>
                </c:pt>
                <c:pt idx="46">
                  <c:v>5276</c:v>
                </c:pt>
                <c:pt idx="47">
                  <c:v>5222</c:v>
                </c:pt>
                <c:pt idx="48">
                  <c:v>5177</c:v>
                </c:pt>
                <c:pt idx="49">
                  <c:v>5020</c:v>
                </c:pt>
                <c:pt idx="50">
                  <c:v>4889.4333333333234</c:v>
                </c:pt>
                <c:pt idx="51">
                  <c:v>4718</c:v>
                </c:pt>
                <c:pt idx="52">
                  <c:v>4596</c:v>
                </c:pt>
                <c:pt idx="53">
                  <c:v>4405</c:v>
                </c:pt>
                <c:pt idx="54">
                  <c:v>4117.2258064516282</c:v>
                </c:pt>
                <c:pt idx="55">
                  <c:v>4353.2413793103415</c:v>
                </c:pt>
                <c:pt idx="56">
                  <c:v>4705.6129032258168</c:v>
                </c:pt>
                <c:pt idx="57">
                  <c:v>4468.6000000000004</c:v>
                </c:pt>
                <c:pt idx="58">
                  <c:v>4801.0093548387085</c:v>
                </c:pt>
                <c:pt idx="59">
                  <c:v>5040.9000000000005</c:v>
                </c:pt>
                <c:pt idx="60">
                  <c:v>5072.7096774193551</c:v>
                </c:pt>
                <c:pt idx="61">
                  <c:v>5241</c:v>
                </c:pt>
                <c:pt idx="62">
                  <c:v>5412.9666666666817</c:v>
                </c:pt>
                <c:pt idx="63">
                  <c:v>5339.0967741935565</c:v>
                </c:pt>
                <c:pt idx="64">
                  <c:v>5436.2333333333254</c:v>
                </c:pt>
                <c:pt idx="65">
                  <c:v>5334.7419354838812</c:v>
                </c:pt>
                <c:pt idx="66">
                  <c:v>5414.4193548387075</c:v>
                </c:pt>
                <c:pt idx="67">
                  <c:v>5299.75</c:v>
                </c:pt>
                <c:pt idx="68">
                  <c:v>5321.5806451612934</c:v>
                </c:pt>
                <c:pt idx="69">
                  <c:v>5388.5</c:v>
                </c:pt>
                <c:pt idx="70">
                  <c:v>5371.2903225806449</c:v>
                </c:pt>
                <c:pt idx="71">
                  <c:v>5867.8666666666859</c:v>
                </c:pt>
                <c:pt idx="72">
                  <c:v>5917.0322580645234</c:v>
                </c:pt>
                <c:pt idx="73">
                  <c:v>6022.677419354839</c:v>
                </c:pt>
                <c:pt idx="74">
                  <c:v>6185.4333333333234</c:v>
                </c:pt>
                <c:pt idx="75">
                  <c:v>5964.2580645161324</c:v>
                </c:pt>
                <c:pt idx="76">
                  <c:v>6056.2333333333254</c:v>
                </c:pt>
                <c:pt idx="77">
                  <c:v>5811.9354838709678</c:v>
                </c:pt>
                <c:pt idx="78">
                  <c:v>5886.4838709677415</c:v>
                </c:pt>
                <c:pt idx="79">
                  <c:v>6375.1785714285734</c:v>
                </c:pt>
                <c:pt idx="80">
                  <c:v>6388.4193548387075</c:v>
                </c:pt>
                <c:pt idx="81">
                  <c:v>6967.2</c:v>
                </c:pt>
                <c:pt idx="82">
                  <c:v>6629.9354838709678</c:v>
                </c:pt>
                <c:pt idx="83">
                  <c:v>6229.2333333333254</c:v>
                </c:pt>
                <c:pt idx="84">
                  <c:v>5819.8709677419356</c:v>
                </c:pt>
                <c:pt idx="85">
                  <c:v>5871.4516129032245</c:v>
                </c:pt>
                <c:pt idx="86">
                  <c:v>6482.5</c:v>
                </c:pt>
                <c:pt idx="87">
                  <c:v>6449.4516129032245</c:v>
                </c:pt>
                <c:pt idx="88">
                  <c:v>6367.6333333333305</c:v>
                </c:pt>
                <c:pt idx="89">
                  <c:v>6366.7419354838812</c:v>
                </c:pt>
                <c:pt idx="90">
                  <c:v>6383.1935483870984</c:v>
                </c:pt>
                <c:pt idx="91">
                  <c:v>6592.6785714285734</c:v>
                </c:pt>
                <c:pt idx="92">
                  <c:v>6720.3548387096844</c:v>
                </c:pt>
                <c:pt idx="93">
                  <c:v>6736.0666666666848</c:v>
                </c:pt>
                <c:pt idx="94">
                  <c:v>6874.4838709677415</c:v>
                </c:pt>
                <c:pt idx="95">
                  <c:v>7125.6666666666888</c:v>
                </c:pt>
                <c:pt idx="96">
                  <c:v>7170.4193548387075</c:v>
                </c:pt>
              </c:numCache>
            </c:numRef>
          </c:val>
          <c:smooth val="0"/>
        </c:ser>
        <c:dLbls>
          <c:showLegendKey val="0"/>
          <c:showVal val="0"/>
          <c:showCatName val="0"/>
          <c:showSerName val="0"/>
          <c:showPercent val="0"/>
          <c:showBubbleSize val="0"/>
        </c:dLbls>
        <c:marker val="1"/>
        <c:smooth val="0"/>
        <c:axId val="116731904"/>
        <c:axId val="116733440"/>
      </c:lineChart>
      <c:catAx>
        <c:axId val="116731904"/>
        <c:scaling>
          <c:orientation val="minMax"/>
        </c:scaling>
        <c:delete val="0"/>
        <c:axPos val="b"/>
        <c:numFmt formatCode="General" sourceLinked="0"/>
        <c:majorTickMark val="out"/>
        <c:minorTickMark val="none"/>
        <c:tickLblPos val="nextTo"/>
        <c:txPr>
          <a:bodyPr/>
          <a:lstStyle/>
          <a:p>
            <a:pPr>
              <a:defRPr lang="es-BO"/>
            </a:pPr>
            <a:endParaRPr lang="es-BO"/>
          </a:p>
        </c:txPr>
        <c:crossAx val="116733440"/>
        <c:crosses val="autoZero"/>
        <c:auto val="1"/>
        <c:lblAlgn val="ctr"/>
        <c:lblOffset val="100"/>
        <c:noMultiLvlLbl val="0"/>
      </c:catAx>
      <c:valAx>
        <c:axId val="116733440"/>
        <c:scaling>
          <c:orientation val="minMax"/>
        </c:scaling>
        <c:delete val="0"/>
        <c:axPos val="l"/>
        <c:majorGridlines/>
        <c:numFmt formatCode="#,##0" sourceLinked="1"/>
        <c:majorTickMark val="out"/>
        <c:minorTickMark val="none"/>
        <c:tickLblPos val="nextTo"/>
        <c:txPr>
          <a:bodyPr/>
          <a:lstStyle/>
          <a:p>
            <a:pPr>
              <a:defRPr lang="es-BO"/>
            </a:pPr>
            <a:endParaRPr lang="es-BO"/>
          </a:p>
        </c:txPr>
        <c:crossAx val="116731904"/>
        <c:crosses val="autoZero"/>
        <c:crossBetween val="between"/>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B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'Total gober'!$C$60</c:f>
              <c:strCache>
                <c:ptCount val="1"/>
                <c:pt idx="0">
                  <c:v>TECHO</c:v>
                </c:pt>
              </c:strCache>
            </c:strRef>
          </c:tx>
          <c:spPr>
            <a:solidFill>
              <a:schemeClr val="tx1">
                <a:lumMod val="50000"/>
                <a:lumOff val="50000"/>
              </a:schemeClr>
            </a:solidFill>
            <a:ln>
              <a:noFill/>
            </a:ln>
          </c:spPr>
          <c:invertIfNegative val="0"/>
          <c:dLbls>
            <c:dLbl>
              <c:idx val="0"/>
              <c:layout>
                <c:manualLayout>
                  <c:x val="-1.1753821756300973E-2"/>
                  <c:y val="2.250335867058045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284594036763349E-2"/>
                  <c:y val="6.75100760117396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284594036763349E-2"/>
                  <c:y val="2.25033586705796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076831586128623E-3"/>
                  <c:y val="2.2503358670579662E-3"/>
                </c:manualLayout>
              </c:layout>
              <c:tx>
                <c:rich>
                  <a:bodyPr/>
                  <a:lstStyle/>
                  <a:p>
                    <a:r>
                      <a:rPr lang="en-US" sz="1000" dirty="0"/>
                      <a:t>625,0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4076831586128623E-3"/>
                  <c:y val="6.7510076011738866E-3"/>
                </c:manualLayout>
              </c:layout>
              <c:tx>
                <c:rich>
                  <a:bodyPr/>
                  <a:lstStyle/>
                  <a:p>
                    <a:r>
                      <a:rPr lang="en-US" sz="1000" dirty="0"/>
                      <a:t>637,4</a:t>
                    </a: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3461385976882005E-3"/>
                  <c:y val="2.2503358670579662E-3"/>
                </c:manualLayout>
              </c:layout>
              <c:spPr>
                <a:ln>
                  <a:noFill/>
                </a:ln>
              </c:spPr>
              <c:txPr>
                <a:bodyPr/>
                <a:lstStyle/>
                <a:p>
                  <a:pPr>
                    <a:defRPr sz="1200" b="1"/>
                  </a:pPr>
                  <a:endParaRPr lang="es-BO"/>
                </a:p>
              </c:txPr>
              <c:showLegendKey val="0"/>
              <c:showVal val="1"/>
              <c:showCatName val="0"/>
              <c:showSerName val="0"/>
              <c:showPercent val="0"/>
              <c:showBubbleSize val="0"/>
              <c:extLst>
                <c:ext xmlns:c15="http://schemas.microsoft.com/office/drawing/2012/chart" uri="{CE6537A1-D6FC-4f65-9D91-7224C49458BB}">
                  <c15:layout/>
                </c:ext>
              </c:extLst>
            </c:dLbl>
            <c:spPr>
              <a:ln>
                <a:noFill/>
              </a:ln>
            </c:spPr>
            <c:txPr>
              <a:bodyPr/>
              <a:lstStyle/>
              <a:p>
                <a:pPr>
                  <a:defRPr sz="1100" b="1"/>
                </a:pPr>
                <a:endParaRPr lang="es-B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'Total gober'!$B$61:$B$69</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'Total gober'!$C$61:$C$69</c:f>
              <c:numCache>
                <c:formatCode>#,##0.0</c:formatCode>
                <c:ptCount val="9"/>
                <c:pt idx="0">
                  <c:v>476.1</c:v>
                </c:pt>
                <c:pt idx="1">
                  <c:v>676.6</c:v>
                </c:pt>
                <c:pt idx="2">
                  <c:v>548</c:v>
                </c:pt>
                <c:pt idx="3">
                  <c:v>565.79999999999995</c:v>
                </c:pt>
                <c:pt idx="4">
                  <c:v>625</c:v>
                </c:pt>
                <c:pt idx="5">
                  <c:v>637.4</c:v>
                </c:pt>
                <c:pt idx="6">
                  <c:v>623.70000000000005</c:v>
                </c:pt>
                <c:pt idx="7">
                  <c:v>841</c:v>
                </c:pt>
                <c:pt idx="8">
                  <c:v>814.8</c:v>
                </c:pt>
              </c:numCache>
            </c:numRef>
          </c:val>
        </c:ser>
        <c:ser>
          <c:idx val="1"/>
          <c:order val="1"/>
          <c:tx>
            <c:v>PPTO. PROGRAMADO</c:v>
          </c:tx>
          <c:spPr>
            <a:solidFill>
              <a:schemeClr val="accent6">
                <a:lumMod val="75000"/>
              </a:schemeClr>
            </a:solidFill>
            <a:ln>
              <a:solidFill>
                <a:prstClr val="black"/>
              </a:solidFill>
            </a:ln>
          </c:spPr>
          <c:invertIfNegative val="0"/>
          <c:dLbls>
            <c:dLbl>
              <c:idx val="0"/>
              <c:layout>
                <c:manualLayout>
                  <c:x val="5.8769108781504655E-3"/>
                  <c:y val="-2.02530228035216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28459403676334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461385976880834E-3"/>
                  <c:y val="-4.50067173411591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3460229104660834E-3"/>
                  <c:y val="-1.35020152023477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8769108781504655E-3"/>
                  <c:y val="-2.2503358670579659E-2"/>
                </c:manualLayout>
              </c:layout>
              <c:tx>
                <c:rich>
                  <a:bodyPr/>
                  <a:lstStyle/>
                  <a:p>
                    <a:r>
                      <a:rPr lang="en-US" sz="1000" dirty="0"/>
                      <a:t>682,0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4.50067173411591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769108781504655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6161504914913836E-2"/>
                  <c:y val="-4.5006717341159134E-3"/>
                </c:manualLayout>
              </c:layout>
              <c:showLegendKey val="0"/>
              <c:showVal val="1"/>
              <c:showCatName val="0"/>
              <c:showSerName val="0"/>
              <c:showPercent val="0"/>
              <c:showBubbleSize val="0"/>
              <c:extLst>
                <c:ext xmlns:c15="http://schemas.microsoft.com/office/drawing/2012/chart" uri="{CE6537A1-D6FC-4f65-9D91-7224C49458BB}">
                  <c15:layout/>
                </c:ext>
              </c:extLst>
            </c:dLbl>
            <c:spPr>
              <a:ln>
                <a:noFill/>
              </a:ln>
            </c:spPr>
            <c:txPr>
              <a:bodyPr/>
              <a:lstStyle/>
              <a:p>
                <a:pPr>
                  <a:defRPr sz="1100" b="1"/>
                </a:pPr>
                <a:endParaRPr lang="es-B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'Total gober'!$B$61:$B$69</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'Total gober'!$D$61:$D$69</c:f>
              <c:numCache>
                <c:formatCode>#,##0.0</c:formatCode>
                <c:ptCount val="9"/>
                <c:pt idx="0">
                  <c:v>625.83622399999786</c:v>
                </c:pt>
                <c:pt idx="1">
                  <c:v>809.485319</c:v>
                </c:pt>
                <c:pt idx="2">
                  <c:v>634.73340100000053</c:v>
                </c:pt>
                <c:pt idx="3">
                  <c:v>780.69252599999948</c:v>
                </c:pt>
                <c:pt idx="4">
                  <c:v>681.97797000000003</c:v>
                </c:pt>
                <c:pt idx="5">
                  <c:v>744.37208199999998</c:v>
                </c:pt>
                <c:pt idx="6">
                  <c:v>839.42497900000001</c:v>
                </c:pt>
                <c:pt idx="7">
                  <c:v>1409.8245359999999</c:v>
                </c:pt>
                <c:pt idx="8">
                  <c:v>1789.874607</c:v>
                </c:pt>
              </c:numCache>
            </c:numRef>
          </c:val>
        </c:ser>
        <c:ser>
          <c:idx val="2"/>
          <c:order val="2"/>
          <c:tx>
            <c:v>PPTO. EJECUTADO</c:v>
          </c:tx>
          <c:spPr>
            <a:solidFill>
              <a:srgbClr val="00B050"/>
            </a:solidFill>
            <a:ln>
              <a:solidFill>
                <a:schemeClr val="tx1"/>
              </a:solidFill>
            </a:ln>
          </c:spPr>
          <c:invertIfNegative val="0"/>
          <c:dLbls>
            <c:dLbl>
              <c:idx val="0"/>
              <c:layout>
                <c:manualLayout>
                  <c:x val="1.7630732634451404E-2"/>
                  <c:y val="6.751007601173886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284594036763349E-2"/>
                  <c:y val="-9.00134346823181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28459403676334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099844666767073E-2"/>
                  <c:y val="-2.25033586705796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8153663172257438E-3"/>
                  <c:y val="-2.2503358670579662E-3"/>
                </c:manualLayout>
              </c:layout>
              <c:tx>
                <c:rich>
                  <a:bodyPr/>
                  <a:lstStyle/>
                  <a:p>
                    <a:r>
                      <a:rPr lang="en-US" sz="1000" dirty="0"/>
                      <a:t>664,9</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099960353989021E-2"/>
                  <c:y val="2.25033586705796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6446098951677131E-2"/>
                  <c:y val="-2.2503358670579662E-3"/>
                </c:manualLayout>
              </c:layout>
              <c:spPr>
                <a:ln>
                  <a:noFill/>
                </a:ln>
              </c:spPr>
              <c:txPr>
                <a:bodyPr/>
                <a:lstStyle/>
                <a:p>
                  <a:pPr>
                    <a:defRPr sz="1200" b="1"/>
                  </a:pPr>
                  <a:endParaRPr lang="es-BO"/>
                </a:p>
              </c:txPr>
              <c:showLegendKey val="0"/>
              <c:showVal val="1"/>
              <c:showCatName val="0"/>
              <c:showSerName val="0"/>
              <c:showPercent val="0"/>
              <c:showBubbleSize val="0"/>
              <c:extLst>
                <c:ext xmlns:c15="http://schemas.microsoft.com/office/drawing/2012/chart" uri="{CE6537A1-D6FC-4f65-9D91-7224C49458BB}">
                  <c15:layout/>
                </c:ext>
              </c:extLst>
            </c:dLbl>
            <c:spPr>
              <a:ln>
                <a:noFill/>
              </a:ln>
            </c:spPr>
            <c:txPr>
              <a:bodyPr/>
              <a:lstStyle/>
              <a:p>
                <a:pPr>
                  <a:defRPr sz="1100" b="1"/>
                </a:pPr>
                <a:endParaRPr lang="es-B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'Total gober'!$B$61:$B$69</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'Total gober'!$E$61:$E$69</c:f>
              <c:numCache>
                <c:formatCode>#,##0.0</c:formatCode>
                <c:ptCount val="9"/>
                <c:pt idx="0">
                  <c:v>601.00603511000008</c:v>
                </c:pt>
                <c:pt idx="1">
                  <c:v>815.71562645999938</c:v>
                </c:pt>
                <c:pt idx="2">
                  <c:v>747.52353433000053</c:v>
                </c:pt>
                <c:pt idx="3">
                  <c:v>721.32756620999885</c:v>
                </c:pt>
                <c:pt idx="4">
                  <c:v>664.93019190999996</c:v>
                </c:pt>
                <c:pt idx="5">
                  <c:v>700.43410449999885</c:v>
                </c:pt>
                <c:pt idx="6">
                  <c:v>955.83356323999999</c:v>
                </c:pt>
                <c:pt idx="7">
                  <c:v>1586.3454809299999</c:v>
                </c:pt>
                <c:pt idx="8">
                  <c:v>1211.4282010400011</c:v>
                </c:pt>
              </c:numCache>
            </c:numRef>
          </c:val>
        </c:ser>
        <c:dLbls>
          <c:showLegendKey val="0"/>
          <c:showVal val="1"/>
          <c:showCatName val="0"/>
          <c:showSerName val="0"/>
          <c:showPercent val="0"/>
          <c:showBubbleSize val="0"/>
        </c:dLbls>
        <c:gapWidth val="150"/>
        <c:shape val="box"/>
        <c:axId val="116572160"/>
        <c:axId val="116573696"/>
        <c:axId val="0"/>
      </c:bar3DChart>
      <c:catAx>
        <c:axId val="116572160"/>
        <c:scaling>
          <c:orientation val="minMax"/>
        </c:scaling>
        <c:delete val="0"/>
        <c:axPos val="b"/>
        <c:numFmt formatCode="General" sourceLinked="1"/>
        <c:majorTickMark val="out"/>
        <c:minorTickMark val="none"/>
        <c:tickLblPos val="nextTo"/>
        <c:txPr>
          <a:bodyPr/>
          <a:lstStyle/>
          <a:p>
            <a:pPr>
              <a:defRPr sz="1400" b="1"/>
            </a:pPr>
            <a:endParaRPr lang="es-BO"/>
          </a:p>
        </c:txPr>
        <c:crossAx val="116573696"/>
        <c:crosses val="autoZero"/>
        <c:auto val="1"/>
        <c:lblAlgn val="ctr"/>
        <c:lblOffset val="100"/>
        <c:noMultiLvlLbl val="0"/>
      </c:catAx>
      <c:valAx>
        <c:axId val="116573696"/>
        <c:scaling>
          <c:orientation val="minMax"/>
        </c:scaling>
        <c:delete val="0"/>
        <c:axPos val="l"/>
        <c:majorGridlines/>
        <c:numFmt formatCode="0" sourceLinked="0"/>
        <c:majorTickMark val="out"/>
        <c:minorTickMark val="none"/>
        <c:tickLblPos val="nextTo"/>
        <c:txPr>
          <a:bodyPr/>
          <a:lstStyle/>
          <a:p>
            <a:pPr>
              <a:defRPr sz="1400" b="1"/>
            </a:pPr>
            <a:endParaRPr lang="es-BO"/>
          </a:p>
        </c:txPr>
        <c:crossAx val="116572160"/>
        <c:crosses val="autoZero"/>
        <c:crossBetween val="between"/>
      </c:valAx>
    </c:plotArea>
    <c:legend>
      <c:legendPos val="b"/>
      <c:overlay val="0"/>
      <c:txPr>
        <a:bodyPr/>
        <a:lstStyle/>
        <a:p>
          <a:pPr>
            <a:defRPr sz="1200" b="1"/>
          </a:pPr>
          <a:endParaRPr lang="es-BO"/>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CAB00-DAF6-438F-A7B3-B8396F64150F}" type="datetimeFigureOut">
              <a:rPr lang="es-BO" smtClean="0"/>
              <a:pPr/>
              <a:t>29/11/2014</a:t>
            </a:fld>
            <a:endParaRPr lang="es-B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B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B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D41AE-4ED2-4047-8D80-A6647D25C2C0}" type="slidenum">
              <a:rPr lang="es-BO" smtClean="0"/>
              <a:pPr/>
              <a:t>‹Nº›</a:t>
            </a:fld>
            <a:endParaRPr lang="es-BO"/>
          </a:p>
        </p:txBody>
      </p:sp>
    </p:spTree>
    <p:extLst>
      <p:ext uri="{BB962C8B-B14F-4D97-AF65-F5344CB8AC3E}">
        <p14:creationId xmlns:p14="http://schemas.microsoft.com/office/powerpoint/2010/main" val="106843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1409D463-6214-4013-9824-8C2A1E0BD49D}" type="slidenum">
              <a:rPr lang="es-ES">
                <a:solidFill>
                  <a:prstClr val="black"/>
                </a:solidFill>
              </a:rPr>
              <a:pPr>
                <a:defRPr/>
              </a:pPr>
              <a:t>4</a:t>
            </a:fld>
            <a:endParaRPr lang="es-ES">
              <a:solidFill>
                <a:prstClr val="black"/>
              </a:solidFill>
            </a:endParaRPr>
          </a:p>
        </p:txBody>
      </p:sp>
      <p:sp>
        <p:nvSpPr>
          <p:cNvPr id="69635"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fontAlgn="base">
              <a:spcBef>
                <a:spcPct val="0"/>
              </a:spcBef>
              <a:spcAft>
                <a:spcPct val="0"/>
              </a:spcAft>
            </a:pPr>
            <a:fld id="{028316BA-506E-449C-B32D-569F1E260AB2}" type="slidenum">
              <a:rPr lang="es-ES" sz="1200">
                <a:solidFill>
                  <a:prstClr val="black"/>
                </a:solidFill>
                <a:latin typeface="Arial" charset="0"/>
              </a:rPr>
              <a:pPr algn="r" fontAlgn="base">
                <a:spcBef>
                  <a:spcPct val="0"/>
                </a:spcBef>
                <a:spcAft>
                  <a:spcPct val="0"/>
                </a:spcAft>
              </a:pPr>
              <a:t>4</a:t>
            </a:fld>
            <a:endParaRPr lang="es-ES" sz="1200">
              <a:solidFill>
                <a:prstClr val="black"/>
              </a:solidFill>
              <a:latin typeface="Arial" charset="0"/>
            </a:endParaRPr>
          </a:p>
        </p:txBody>
      </p:sp>
      <p:sp>
        <p:nvSpPr>
          <p:cNvPr id="6963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69638" name="3 Marcador de número de diapositiva"/>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fontAlgn="base">
              <a:spcBef>
                <a:spcPct val="0"/>
              </a:spcBef>
              <a:spcAft>
                <a:spcPct val="0"/>
              </a:spcAft>
            </a:pPr>
            <a:fld id="{8FB57AEA-1BF3-47BC-B389-6C4B3891A8CE}" type="slidenum">
              <a:rPr lang="es-ES" sz="1200">
                <a:solidFill>
                  <a:prstClr val="black"/>
                </a:solidFill>
                <a:latin typeface="Arial" charset="0"/>
              </a:rPr>
              <a:pPr algn="r" fontAlgn="base">
                <a:spcBef>
                  <a:spcPct val="0"/>
                </a:spcBef>
                <a:spcAft>
                  <a:spcPct val="0"/>
                </a:spcAft>
              </a:pPr>
              <a:t>4</a:t>
            </a:fld>
            <a:endParaRPr lang="es-ES" sz="1200">
              <a:solidFill>
                <a:prstClr val="black"/>
              </a:solidFill>
              <a:latin typeface="Arial" charset="0"/>
            </a:endParaRPr>
          </a:p>
        </p:txBody>
      </p:sp>
    </p:spTree>
    <p:extLst>
      <p:ext uri="{BB962C8B-B14F-4D97-AF65-F5344CB8AC3E}">
        <p14:creationId xmlns:p14="http://schemas.microsoft.com/office/powerpoint/2010/main" val="206361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1 Marcador de imagen de diapositiva"/>
          <p:cNvSpPr>
            <a:spLocks noGrp="1" noRot="1" noChangeAspect="1" noTextEdit="1"/>
          </p:cNvSpPr>
          <p:nvPr>
            <p:ph type="sldImg"/>
          </p:nvPr>
        </p:nvSpPr>
        <p:spPr>
          <a:ln/>
        </p:spPr>
      </p:sp>
      <p:sp>
        <p:nvSpPr>
          <p:cNvPr id="394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s-BO" smtClean="0">
              <a:latin typeface="Arial" pitchFamily="34" charset="0"/>
            </a:endParaRPr>
          </a:p>
        </p:txBody>
      </p:sp>
      <p:sp>
        <p:nvSpPr>
          <p:cNvPr id="3942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i="1">
                <a:solidFill>
                  <a:schemeClr val="tx1"/>
                </a:solidFill>
                <a:latin typeface="Arial" pitchFamily="34" charset="0"/>
              </a:defRPr>
            </a:lvl1pPr>
            <a:lvl2pPr marL="742950" indent="-285750" defTabSz="931863" eaLnBrk="0" hangingPunct="0">
              <a:defRPr i="1">
                <a:solidFill>
                  <a:schemeClr val="tx1"/>
                </a:solidFill>
                <a:latin typeface="Arial" pitchFamily="34" charset="0"/>
              </a:defRPr>
            </a:lvl2pPr>
            <a:lvl3pPr marL="1143000" indent="-228600" defTabSz="931863" eaLnBrk="0" hangingPunct="0">
              <a:defRPr i="1">
                <a:solidFill>
                  <a:schemeClr val="tx1"/>
                </a:solidFill>
                <a:latin typeface="Arial" pitchFamily="34" charset="0"/>
              </a:defRPr>
            </a:lvl3pPr>
            <a:lvl4pPr marL="1600200" indent="-228600" defTabSz="931863" eaLnBrk="0" hangingPunct="0">
              <a:defRPr i="1">
                <a:solidFill>
                  <a:schemeClr val="tx1"/>
                </a:solidFill>
                <a:latin typeface="Arial" pitchFamily="34" charset="0"/>
              </a:defRPr>
            </a:lvl4pPr>
            <a:lvl5pPr marL="2057400" indent="-228600" defTabSz="931863" eaLnBrk="0" hangingPunct="0">
              <a:defRPr i="1">
                <a:solidFill>
                  <a:schemeClr val="tx1"/>
                </a:solidFill>
                <a:latin typeface="Arial" pitchFamily="34" charset="0"/>
              </a:defRPr>
            </a:lvl5pPr>
            <a:lvl6pPr marL="2514600" indent="-228600" defTabSz="931863" eaLnBrk="0" fontAlgn="base" hangingPunct="0">
              <a:spcBef>
                <a:spcPct val="0"/>
              </a:spcBef>
              <a:spcAft>
                <a:spcPct val="0"/>
              </a:spcAft>
              <a:defRPr i="1">
                <a:solidFill>
                  <a:schemeClr val="tx1"/>
                </a:solidFill>
                <a:latin typeface="Arial" pitchFamily="34" charset="0"/>
              </a:defRPr>
            </a:lvl6pPr>
            <a:lvl7pPr marL="2971800" indent="-228600" defTabSz="931863" eaLnBrk="0" fontAlgn="base" hangingPunct="0">
              <a:spcBef>
                <a:spcPct val="0"/>
              </a:spcBef>
              <a:spcAft>
                <a:spcPct val="0"/>
              </a:spcAft>
              <a:defRPr i="1">
                <a:solidFill>
                  <a:schemeClr val="tx1"/>
                </a:solidFill>
                <a:latin typeface="Arial" pitchFamily="34" charset="0"/>
              </a:defRPr>
            </a:lvl7pPr>
            <a:lvl8pPr marL="3429000" indent="-228600" defTabSz="931863" eaLnBrk="0" fontAlgn="base" hangingPunct="0">
              <a:spcBef>
                <a:spcPct val="0"/>
              </a:spcBef>
              <a:spcAft>
                <a:spcPct val="0"/>
              </a:spcAft>
              <a:defRPr i="1">
                <a:solidFill>
                  <a:schemeClr val="tx1"/>
                </a:solidFill>
                <a:latin typeface="Arial" pitchFamily="34" charset="0"/>
              </a:defRPr>
            </a:lvl8pPr>
            <a:lvl9pPr marL="3886200" indent="-228600" defTabSz="931863" eaLnBrk="0" fontAlgn="base" hangingPunct="0">
              <a:spcBef>
                <a:spcPct val="0"/>
              </a:spcBef>
              <a:spcAft>
                <a:spcPct val="0"/>
              </a:spcAft>
              <a:defRPr i="1">
                <a:solidFill>
                  <a:schemeClr val="tx1"/>
                </a:solidFill>
                <a:latin typeface="Arial" pitchFamily="34" charset="0"/>
              </a:defRPr>
            </a:lvl9pPr>
          </a:lstStyle>
          <a:p>
            <a:pPr eaLnBrk="1" hangingPunct="1"/>
            <a:fld id="{15CED304-29C7-4844-996D-34D0B8877857}" type="slidenum">
              <a:rPr lang="es-BO" altLang="es-BO" i="0">
                <a:solidFill>
                  <a:srgbClr val="000000"/>
                </a:solidFill>
              </a:rPr>
              <a:pPr eaLnBrk="1" hangingPunct="1"/>
              <a:t>14</a:t>
            </a:fld>
            <a:endParaRPr lang="es-BO" altLang="es-BO" i="0">
              <a:solidFill>
                <a:srgbClr val="000000"/>
              </a:solidFill>
            </a:endParaRPr>
          </a:p>
        </p:txBody>
      </p:sp>
    </p:spTree>
    <p:extLst>
      <p:ext uri="{BB962C8B-B14F-4D97-AF65-F5344CB8AC3E}">
        <p14:creationId xmlns:p14="http://schemas.microsoft.com/office/powerpoint/2010/main" val="178181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0DFE731B-72CF-4876-8B97-2801A8F9C563}" type="slidenum">
              <a:rPr lang="es-ES" smtClean="0">
                <a:solidFill>
                  <a:srgbClr val="000000"/>
                </a:solidFill>
              </a:rPr>
              <a:pPr>
                <a:defRPr/>
              </a:pPr>
              <a:t>26</a:t>
            </a:fld>
            <a:endParaRPr lang="es-ES">
              <a:solidFill>
                <a:srgbClr val="000000"/>
              </a:solidFill>
            </a:endParaRPr>
          </a:p>
        </p:txBody>
      </p:sp>
    </p:spTree>
    <p:extLst>
      <p:ext uri="{BB962C8B-B14F-4D97-AF65-F5344CB8AC3E}">
        <p14:creationId xmlns:p14="http://schemas.microsoft.com/office/powerpoint/2010/main" val="47501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0DFE731B-72CF-4876-8B97-2801A8F9C563}" type="slidenum">
              <a:rPr lang="es-ES" smtClean="0">
                <a:solidFill>
                  <a:srgbClr val="000000"/>
                </a:solidFill>
              </a:rPr>
              <a:pPr>
                <a:defRPr/>
              </a:pPr>
              <a:t>27</a:t>
            </a:fld>
            <a:endParaRPr lang="es-ES">
              <a:solidFill>
                <a:srgbClr val="000000"/>
              </a:solidFill>
            </a:endParaRPr>
          </a:p>
        </p:txBody>
      </p:sp>
    </p:spTree>
    <p:extLst>
      <p:ext uri="{BB962C8B-B14F-4D97-AF65-F5344CB8AC3E}">
        <p14:creationId xmlns:p14="http://schemas.microsoft.com/office/powerpoint/2010/main" val="87504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21691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20005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810858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463339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427716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027750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415427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0772565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54397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0514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FE9E02D1-1A4F-4C36-8A16-48B048BA2626}"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3651950-6345-42F9-80E9-B6F215F5D25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616196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5358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3958226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9494091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6628434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099851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101800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5135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679013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3927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7786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7099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1775763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C4DF1241-B222-43B1-94DC-4EB8949D1408}"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D39CCF54-989A-43A0-9A03-370F1F05F8D0}" type="slidenum">
              <a:rPr lang="es-BO"/>
              <a:pPr/>
              <a:t>‹Nº›</a:t>
            </a:fld>
            <a:endParaRPr lang="es-BO"/>
          </a:p>
        </p:txBody>
      </p:sp>
    </p:spTree>
    <p:extLst>
      <p:ext uri="{BB962C8B-B14F-4D97-AF65-F5344CB8AC3E}">
        <p14:creationId xmlns:p14="http://schemas.microsoft.com/office/powerpoint/2010/main" val="17170833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7B02FA85-6610-4510-A038-B647FE4686F1}"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8791C9EB-4719-4F83-947E-F69B1DEFD881}" type="slidenum">
              <a:rPr lang="es-BO"/>
              <a:pPr/>
              <a:t>‹Nº›</a:t>
            </a:fld>
            <a:endParaRPr lang="es-BO"/>
          </a:p>
        </p:txBody>
      </p:sp>
    </p:spTree>
    <p:extLst>
      <p:ext uri="{BB962C8B-B14F-4D97-AF65-F5344CB8AC3E}">
        <p14:creationId xmlns:p14="http://schemas.microsoft.com/office/powerpoint/2010/main" val="3861271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511D707A-EFF6-4D2F-BEC8-52D1861952CB}"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EA1B8D4E-D938-4DBA-B716-95A7DE21CB09}" type="slidenum">
              <a:rPr lang="es-BO"/>
              <a:pPr/>
              <a:t>‹Nº›</a:t>
            </a:fld>
            <a:endParaRPr lang="es-BO"/>
          </a:p>
        </p:txBody>
      </p:sp>
    </p:spTree>
    <p:extLst>
      <p:ext uri="{BB962C8B-B14F-4D97-AF65-F5344CB8AC3E}">
        <p14:creationId xmlns:p14="http://schemas.microsoft.com/office/powerpoint/2010/main" val="33147842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E1D54FB3-EDA4-404B-A1D0-AB920B8D0790}"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2F396A9F-DEE4-4A92-BC43-2377CC862ABC}" type="slidenum">
              <a:rPr lang="es-BO"/>
              <a:pPr/>
              <a:t>‹Nº›</a:t>
            </a:fld>
            <a:endParaRPr lang="es-BO"/>
          </a:p>
        </p:txBody>
      </p:sp>
    </p:spTree>
    <p:extLst>
      <p:ext uri="{BB962C8B-B14F-4D97-AF65-F5344CB8AC3E}">
        <p14:creationId xmlns:p14="http://schemas.microsoft.com/office/powerpoint/2010/main" val="7578429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F7B4A60A-D1D3-4DBD-8314-88728A0DE99B}" type="datetimeFigureOut">
              <a:rPr lang="es-BO"/>
              <a:pPr>
                <a:defRPr/>
              </a:pPr>
              <a:t>29/11/2014</a:t>
            </a:fld>
            <a:endParaRPr lang="es-BO"/>
          </a:p>
        </p:txBody>
      </p:sp>
      <p:sp>
        <p:nvSpPr>
          <p:cNvPr id="8" name="7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9" name="8 Marcador de número de diapositiva"/>
          <p:cNvSpPr>
            <a:spLocks noGrp="1"/>
          </p:cNvSpPr>
          <p:nvPr>
            <p:ph type="sldNum" sz="quarter" idx="12"/>
          </p:nvPr>
        </p:nvSpPr>
        <p:spPr/>
        <p:txBody>
          <a:bodyPr/>
          <a:lstStyle>
            <a:lvl1pPr eaLnBrk="0" hangingPunct="0">
              <a:defRPr>
                <a:latin typeface="Arial" pitchFamily="34" charset="0"/>
              </a:defRPr>
            </a:lvl1pPr>
          </a:lstStyle>
          <a:p>
            <a:fld id="{D5168A79-7BA8-44B2-9D77-269416112052}" type="slidenum">
              <a:rPr lang="es-BO"/>
              <a:pPr/>
              <a:t>‹Nº›</a:t>
            </a:fld>
            <a:endParaRPr lang="es-BO"/>
          </a:p>
        </p:txBody>
      </p:sp>
    </p:spTree>
    <p:extLst>
      <p:ext uri="{BB962C8B-B14F-4D97-AF65-F5344CB8AC3E}">
        <p14:creationId xmlns:p14="http://schemas.microsoft.com/office/powerpoint/2010/main" val="39032284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A2969D75-5315-4C84-ABA6-9D54309FF3ED}" type="datetimeFigureOut">
              <a:rPr lang="es-BO"/>
              <a:pPr>
                <a:defRPr/>
              </a:pPr>
              <a:t>29/11/2014</a:t>
            </a:fld>
            <a:endParaRPr lang="es-BO"/>
          </a:p>
        </p:txBody>
      </p:sp>
      <p:sp>
        <p:nvSpPr>
          <p:cNvPr id="4" name="3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5" name="4 Marcador de número de diapositiva"/>
          <p:cNvSpPr>
            <a:spLocks noGrp="1"/>
          </p:cNvSpPr>
          <p:nvPr>
            <p:ph type="sldNum" sz="quarter" idx="12"/>
          </p:nvPr>
        </p:nvSpPr>
        <p:spPr/>
        <p:txBody>
          <a:bodyPr/>
          <a:lstStyle>
            <a:lvl1pPr eaLnBrk="0" hangingPunct="0">
              <a:defRPr>
                <a:latin typeface="Arial" pitchFamily="34" charset="0"/>
              </a:defRPr>
            </a:lvl1pPr>
          </a:lstStyle>
          <a:p>
            <a:fld id="{716B3BC6-81EB-4A6D-A5FC-488033A16C69}" type="slidenum">
              <a:rPr lang="es-BO"/>
              <a:pPr/>
              <a:t>‹Nº›</a:t>
            </a:fld>
            <a:endParaRPr lang="es-BO"/>
          </a:p>
        </p:txBody>
      </p:sp>
    </p:spTree>
    <p:extLst>
      <p:ext uri="{BB962C8B-B14F-4D97-AF65-F5344CB8AC3E}">
        <p14:creationId xmlns:p14="http://schemas.microsoft.com/office/powerpoint/2010/main" val="27505041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D7ADDC76-A48F-43DB-9F83-BFC9DB19ADA0}" type="datetimeFigureOut">
              <a:rPr lang="es-BO"/>
              <a:pPr>
                <a:defRPr/>
              </a:pPr>
              <a:t>29/11/2014</a:t>
            </a:fld>
            <a:endParaRPr lang="es-BO"/>
          </a:p>
        </p:txBody>
      </p:sp>
      <p:sp>
        <p:nvSpPr>
          <p:cNvPr id="3" name="2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4" name="3 Marcador de número de diapositiva"/>
          <p:cNvSpPr>
            <a:spLocks noGrp="1"/>
          </p:cNvSpPr>
          <p:nvPr>
            <p:ph type="sldNum" sz="quarter" idx="12"/>
          </p:nvPr>
        </p:nvSpPr>
        <p:spPr/>
        <p:txBody>
          <a:bodyPr/>
          <a:lstStyle>
            <a:lvl1pPr eaLnBrk="0" hangingPunct="0">
              <a:defRPr>
                <a:latin typeface="Arial" pitchFamily="34" charset="0"/>
              </a:defRPr>
            </a:lvl1pPr>
          </a:lstStyle>
          <a:p>
            <a:fld id="{2D104B26-DB3B-470B-BEDE-1DDFC43287BE}" type="slidenum">
              <a:rPr lang="es-BO"/>
              <a:pPr/>
              <a:t>‹Nº›</a:t>
            </a:fld>
            <a:endParaRPr lang="es-BO"/>
          </a:p>
        </p:txBody>
      </p:sp>
    </p:spTree>
    <p:extLst>
      <p:ext uri="{BB962C8B-B14F-4D97-AF65-F5344CB8AC3E}">
        <p14:creationId xmlns:p14="http://schemas.microsoft.com/office/powerpoint/2010/main" val="32765620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1A6351C4-962C-4E5B-AEE8-7ABA9ABBED1C}"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309F7ECA-F22D-4E49-BEFB-FC2C1905755F}" type="slidenum">
              <a:rPr lang="es-BO"/>
              <a:pPr/>
              <a:t>‹Nº›</a:t>
            </a:fld>
            <a:endParaRPr lang="es-BO"/>
          </a:p>
        </p:txBody>
      </p:sp>
    </p:spTree>
    <p:extLst>
      <p:ext uri="{BB962C8B-B14F-4D97-AF65-F5344CB8AC3E}">
        <p14:creationId xmlns:p14="http://schemas.microsoft.com/office/powerpoint/2010/main" val="66768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264245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B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F385C762-9D23-4002-8848-15EC3F8B5089}"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6DFE2181-BE3F-4EE6-B204-072C3FDAE5D0}" type="slidenum">
              <a:rPr lang="es-BO"/>
              <a:pPr/>
              <a:t>‹Nº›</a:t>
            </a:fld>
            <a:endParaRPr lang="es-BO"/>
          </a:p>
        </p:txBody>
      </p:sp>
    </p:spTree>
    <p:extLst>
      <p:ext uri="{BB962C8B-B14F-4D97-AF65-F5344CB8AC3E}">
        <p14:creationId xmlns:p14="http://schemas.microsoft.com/office/powerpoint/2010/main" val="17946660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326E74D4-BBB9-4AED-B2AF-2E580488169D}"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4F48B83B-28C2-4E79-B885-0E4343BB21E4}" type="slidenum">
              <a:rPr lang="es-BO"/>
              <a:pPr/>
              <a:t>‹Nº›</a:t>
            </a:fld>
            <a:endParaRPr lang="es-BO"/>
          </a:p>
        </p:txBody>
      </p:sp>
    </p:spTree>
    <p:extLst>
      <p:ext uri="{BB962C8B-B14F-4D97-AF65-F5344CB8AC3E}">
        <p14:creationId xmlns:p14="http://schemas.microsoft.com/office/powerpoint/2010/main" val="860231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2E7B312F-9363-4100-9AA9-849C2E9C2461}"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972613FE-E38A-4014-91AF-CCBB04297B5C}" type="slidenum">
              <a:rPr lang="es-BO"/>
              <a:pPr/>
              <a:t>‹Nº›</a:t>
            </a:fld>
            <a:endParaRPr lang="es-BO"/>
          </a:p>
        </p:txBody>
      </p:sp>
    </p:spTree>
    <p:extLst>
      <p:ext uri="{BB962C8B-B14F-4D97-AF65-F5344CB8AC3E}">
        <p14:creationId xmlns:p14="http://schemas.microsoft.com/office/powerpoint/2010/main" val="19382949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136285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165062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1239057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9814234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6716998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629757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6701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692119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332022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6999610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779221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4057382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5772A5B6-2F70-481A-8D26-C9ED7C45701D}"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4CED94B3-9872-4F82-89EA-B93962D691D3}" type="slidenum">
              <a:rPr lang="es-BO"/>
              <a:pPr>
                <a:defRPr/>
              </a:pPr>
              <a:t>‹Nº›</a:t>
            </a:fld>
            <a:endParaRPr lang="es-BO"/>
          </a:p>
        </p:txBody>
      </p:sp>
    </p:spTree>
    <p:extLst>
      <p:ext uri="{BB962C8B-B14F-4D97-AF65-F5344CB8AC3E}">
        <p14:creationId xmlns:p14="http://schemas.microsoft.com/office/powerpoint/2010/main" val="20064303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7C8791F7-0BC1-4A2D-B289-84352F43ECCE}"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0429991B-42E0-4AEC-AAD3-70B83F861E09}" type="slidenum">
              <a:rPr lang="es-BO"/>
              <a:pPr>
                <a:defRPr/>
              </a:pPr>
              <a:t>‹Nº›</a:t>
            </a:fld>
            <a:endParaRPr lang="es-BO"/>
          </a:p>
        </p:txBody>
      </p:sp>
    </p:spTree>
    <p:extLst>
      <p:ext uri="{BB962C8B-B14F-4D97-AF65-F5344CB8AC3E}">
        <p14:creationId xmlns:p14="http://schemas.microsoft.com/office/powerpoint/2010/main" val="4432152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3A808FD2-4F92-4ED0-821E-4DC01300958E}"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592F5459-7A9D-4475-A09B-EB79FC4D724C}" type="slidenum">
              <a:rPr lang="es-BO"/>
              <a:pPr>
                <a:defRPr/>
              </a:pPr>
              <a:t>‹Nº›</a:t>
            </a:fld>
            <a:endParaRPr lang="es-BO"/>
          </a:p>
        </p:txBody>
      </p:sp>
    </p:spTree>
    <p:extLst>
      <p:ext uri="{BB962C8B-B14F-4D97-AF65-F5344CB8AC3E}">
        <p14:creationId xmlns:p14="http://schemas.microsoft.com/office/powerpoint/2010/main" val="35860503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05EB3195-1CD4-4B76-AEFE-74A1648E00FC}"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C78457D9-2BA4-46A9-A57D-943B65C9DE35}" type="slidenum">
              <a:rPr lang="es-BO"/>
              <a:pPr>
                <a:defRPr/>
              </a:pPr>
              <a:t>‹Nº›</a:t>
            </a:fld>
            <a:endParaRPr lang="es-BO"/>
          </a:p>
        </p:txBody>
      </p:sp>
    </p:spTree>
    <p:extLst>
      <p:ext uri="{BB962C8B-B14F-4D97-AF65-F5344CB8AC3E}">
        <p14:creationId xmlns:p14="http://schemas.microsoft.com/office/powerpoint/2010/main" val="1114899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6251A45C-A79D-477A-A928-A423CACCACA5}" type="datetimeFigureOut">
              <a:rPr lang="es-BO"/>
              <a:pPr>
                <a:defRPr/>
              </a:pPr>
              <a:t>29/11/2014</a:t>
            </a:fld>
            <a:endParaRPr lang="es-BO"/>
          </a:p>
        </p:txBody>
      </p:sp>
      <p:sp>
        <p:nvSpPr>
          <p:cNvPr id="8" name="7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5A3649FA-A4AA-433C-BEA4-BD76CE08323E}" type="slidenum">
              <a:rPr lang="es-BO"/>
              <a:pPr>
                <a:defRPr/>
              </a:pPr>
              <a:t>‹Nº›</a:t>
            </a:fld>
            <a:endParaRPr lang="es-BO"/>
          </a:p>
        </p:txBody>
      </p:sp>
    </p:spTree>
    <p:extLst>
      <p:ext uri="{BB962C8B-B14F-4D97-AF65-F5344CB8AC3E}">
        <p14:creationId xmlns:p14="http://schemas.microsoft.com/office/powerpoint/2010/main" val="1466483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2F178850-6705-4542-9842-E0022B69D393}" type="datetimeFigureOut">
              <a:rPr lang="es-BO"/>
              <a:pPr>
                <a:defRPr/>
              </a:pPr>
              <a:t>29/11/2014</a:t>
            </a:fld>
            <a:endParaRPr lang="es-BO"/>
          </a:p>
        </p:txBody>
      </p:sp>
      <p:sp>
        <p:nvSpPr>
          <p:cNvPr id="4" name="3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F9D05088-B5FE-4842-9ABA-937ED033486B}" type="slidenum">
              <a:rPr lang="es-BO"/>
              <a:pPr>
                <a:defRPr/>
              </a:pPr>
              <a:t>‹Nº›</a:t>
            </a:fld>
            <a:endParaRPr lang="es-BO"/>
          </a:p>
        </p:txBody>
      </p:sp>
    </p:spTree>
    <p:extLst>
      <p:ext uri="{BB962C8B-B14F-4D97-AF65-F5344CB8AC3E}">
        <p14:creationId xmlns:p14="http://schemas.microsoft.com/office/powerpoint/2010/main" val="49863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603070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B17B19F4-15CB-4706-B487-77FED928B414}" type="datetimeFigureOut">
              <a:rPr lang="es-BO"/>
              <a:pPr>
                <a:defRPr/>
              </a:pPr>
              <a:t>29/11/2014</a:t>
            </a:fld>
            <a:endParaRPr lang="es-BO"/>
          </a:p>
        </p:txBody>
      </p:sp>
      <p:sp>
        <p:nvSpPr>
          <p:cNvPr id="3" name="2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FF64B736-7358-494C-80D7-2C8CD878E5B6}" type="slidenum">
              <a:rPr lang="es-BO"/>
              <a:pPr>
                <a:defRPr/>
              </a:pPr>
              <a:t>‹Nº›</a:t>
            </a:fld>
            <a:endParaRPr lang="es-BO"/>
          </a:p>
        </p:txBody>
      </p:sp>
    </p:spTree>
    <p:extLst>
      <p:ext uri="{BB962C8B-B14F-4D97-AF65-F5344CB8AC3E}">
        <p14:creationId xmlns:p14="http://schemas.microsoft.com/office/powerpoint/2010/main" val="29503828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22F6C569-9DD5-4543-979A-ECCFB663FFCA}"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FA7642D2-466E-4FB2-ACFC-D67DFFC1FF88}" type="slidenum">
              <a:rPr lang="es-BO"/>
              <a:pPr>
                <a:defRPr/>
              </a:pPr>
              <a:t>‹Nº›</a:t>
            </a:fld>
            <a:endParaRPr lang="es-BO"/>
          </a:p>
        </p:txBody>
      </p:sp>
    </p:spTree>
    <p:extLst>
      <p:ext uri="{BB962C8B-B14F-4D97-AF65-F5344CB8AC3E}">
        <p14:creationId xmlns:p14="http://schemas.microsoft.com/office/powerpoint/2010/main" val="26065315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B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DDD919D1-08F8-4A83-879C-E7E0452E0AC6}"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44917BCB-CFB8-4789-B8CF-5F34F246E1E5}" type="slidenum">
              <a:rPr lang="es-BO"/>
              <a:pPr>
                <a:defRPr/>
              </a:pPr>
              <a:t>‹Nº›</a:t>
            </a:fld>
            <a:endParaRPr lang="es-BO"/>
          </a:p>
        </p:txBody>
      </p:sp>
    </p:spTree>
    <p:extLst>
      <p:ext uri="{BB962C8B-B14F-4D97-AF65-F5344CB8AC3E}">
        <p14:creationId xmlns:p14="http://schemas.microsoft.com/office/powerpoint/2010/main" val="19242027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AB962ACE-DE98-4EAC-9ACA-BEF713B0ECA6}"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4B5FFF8C-F8C2-4C8D-91CE-64BC6D01F226}" type="slidenum">
              <a:rPr lang="es-BO"/>
              <a:pPr>
                <a:defRPr/>
              </a:pPr>
              <a:t>‹Nº›</a:t>
            </a:fld>
            <a:endParaRPr lang="es-BO"/>
          </a:p>
        </p:txBody>
      </p:sp>
    </p:spTree>
    <p:extLst>
      <p:ext uri="{BB962C8B-B14F-4D97-AF65-F5344CB8AC3E}">
        <p14:creationId xmlns:p14="http://schemas.microsoft.com/office/powerpoint/2010/main" val="11698752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A5485334-8E30-429D-912A-D2EB4E710C8C}"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s-BO"/>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1BBCDAF9-548F-4516-A01A-9FB91C022DE2}" type="slidenum">
              <a:rPr lang="es-BO"/>
              <a:pPr>
                <a:defRPr/>
              </a:pPr>
              <a:t>‹Nº›</a:t>
            </a:fld>
            <a:endParaRPr lang="es-BO"/>
          </a:p>
        </p:txBody>
      </p:sp>
    </p:spTree>
    <p:extLst>
      <p:ext uri="{BB962C8B-B14F-4D97-AF65-F5344CB8AC3E}">
        <p14:creationId xmlns:p14="http://schemas.microsoft.com/office/powerpoint/2010/main" val="36115880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9027861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1369655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4088964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250054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43899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586062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654318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132806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643167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3639103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48152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05917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434335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59032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68963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1964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055946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830124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9357521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400571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021695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334533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9777329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833892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249773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619200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308147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42920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6789456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6875771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2906126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590797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897625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50793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005481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483216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n-US" dirty="0" err="1"/>
              <a:t>Hagaclicparacambiar</a:t>
            </a:r>
            <a:r>
              <a:rPr lang="en-US" dirty="0"/>
              <a:t> el </a:t>
            </a:r>
            <a:r>
              <a:rPr lang="en-US" dirty="0" err="1"/>
              <a:t>estilo</a:t>
            </a:r>
            <a:r>
              <a:rPr lang="en-US" dirty="0"/>
              <a:t> de </a:t>
            </a:r>
            <a:r>
              <a:rPr lang="en-US" dirty="0" err="1"/>
              <a:t>título</a:t>
            </a:r>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n-US" dirty="0" err="1"/>
              <a:t>Hagaclicparamodificar</a:t>
            </a:r>
            <a:r>
              <a:rPr lang="en-US" dirty="0"/>
              <a:t> el </a:t>
            </a:r>
            <a:r>
              <a:rPr lang="en-US" dirty="0" err="1"/>
              <a:t>estilo</a:t>
            </a:r>
            <a:r>
              <a:rPr lang="en-US" dirty="0"/>
              <a:t> de </a:t>
            </a:r>
            <a:r>
              <a:rPr lang="en-US" dirty="0" err="1"/>
              <a:t>subtítulo</a:t>
            </a:r>
            <a:r>
              <a:rPr lang="en-US" dirty="0"/>
              <a:t> del </a:t>
            </a:r>
            <a:r>
              <a:rPr lang="en-US" dirty="0" err="1"/>
              <a:t>patrón</a:t>
            </a:r>
            <a:endParaRPr lang="en-US" dirty="0"/>
          </a:p>
        </p:txBody>
      </p:sp>
    </p:spTree>
    <p:extLst>
      <p:ext uri="{BB962C8B-B14F-4D97-AF65-F5344CB8AC3E}">
        <p14:creationId xmlns:p14="http://schemas.microsoft.com/office/powerpoint/2010/main" val="1871572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descr="3-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_tradnl" smtClean="0"/>
              <a:t>Click to edit Master title style</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4FC1256F-D26A-4DF8-A6C8-C68AAE479BB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65769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87410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_tradnl" dirty="0" err="1" smtClean="0"/>
              <a:t>Clicktoedit</a:t>
            </a:r>
            <a:r>
              <a:rPr lang="es-ES_tradnl" dirty="0" smtClean="0"/>
              <a:t> Master </a:t>
            </a:r>
            <a:r>
              <a:rPr lang="es-ES_tradnl" dirty="0" err="1" smtClean="0"/>
              <a:t>titlestyle</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A8766AC5-8394-4834-98CF-5A1BF127A43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95982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dirty="0"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D4360E5E-E831-44B5-B98D-8B2FFD1466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724276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A56A381B-3C3A-4863-A4B5-42FAAEFA44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492023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359F2500-FA12-4125-8BC9-BAAD6268903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62840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endParaRPr lang="es-ES" sz="2500" b="1">
              <a:solidFill>
                <a:srgbClr val="0B2453"/>
              </a:solidFill>
              <a:latin typeface="Helvetica Neue" pitchFamily="-65" charset="0"/>
              <a:ea typeface="ＭＳ Ｐゴシック" pitchFamily="-65" charset="-128"/>
              <a:cs typeface="Arial" charset="0"/>
            </a:endParaRPr>
          </a:p>
        </p:txBody>
      </p:sp>
      <p:sp>
        <p:nvSpPr>
          <p:cNvPr id="6"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r>
              <a:rPr lang="es-ES_tradnl" sz="2500" b="1">
                <a:solidFill>
                  <a:srgbClr val="0B2453"/>
                </a:solidFill>
                <a:latin typeface="Helvetica Neue" pitchFamily="-65" charset="0"/>
                <a:ea typeface="ＭＳ Ｐゴシック" pitchFamily="-65" charset="-128"/>
                <a:cs typeface="Arial" charset="0"/>
              </a:rPr>
              <a:t>Click to edit Master title style</a:t>
            </a:r>
            <a:endParaRPr lang="en-US" sz="2500" b="1">
              <a:solidFill>
                <a:srgbClr val="0B2453"/>
              </a:solidFill>
              <a:latin typeface="Helvetica Neue" pitchFamily="-65" charset="0"/>
              <a:ea typeface="ＭＳ Ｐゴシック" pitchFamily="-65" charset="-128"/>
              <a:cs typeface="Arial" charset="0"/>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58B2A7B2-5EFB-45D8-945F-0D1F7806529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105411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809E5121-6B45-4079-B0F0-D57E8DD305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32387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3" name="Rectangle 7"/>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4" name="Rectangle 8"/>
          <p:cNvSpPr>
            <a:spLocks noGrp="1" noChangeArrowheads="1"/>
          </p:cNvSpPr>
          <p:nvPr>
            <p:ph type="sldNum" sz="quarter" idx="11"/>
          </p:nvPr>
        </p:nvSpPr>
        <p:spPr>
          <a:xfrm>
            <a:off x="990600" y="6248400"/>
            <a:ext cx="2133600" cy="457200"/>
          </a:xfrm>
        </p:spPr>
        <p:txBody>
          <a:bodyPr/>
          <a:lstStyle>
            <a:lvl1pPr algn="l">
              <a:defRPr/>
            </a:lvl1pPr>
          </a:lstStyle>
          <a:p>
            <a:pPr>
              <a:defRPr/>
            </a:pPr>
            <a:fld id="{0B75886C-5230-447C-840D-886A0D31DDB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778306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CAD6C1-88A0-4764-9F88-E8B1231C3D24}" type="datetime1">
              <a:rPr lang="es-BO">
                <a:solidFill>
                  <a:srgbClr val="000000"/>
                </a:solidFill>
              </a:rPr>
              <a:pPr>
                <a:defRPr/>
              </a:pPr>
              <a:t>29/11/2014</a:t>
            </a:fld>
            <a:endParaRPr lang="es-BO">
              <a:solidFill>
                <a:srgbClr val="000000"/>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BO">
              <a:solidFill>
                <a:srgbClr val="000000"/>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2B5F9DC-2430-4957-AAEF-223E8222026C}" type="slidenum">
              <a:rPr lang="es-BO" altLang="es-BO">
                <a:solidFill>
                  <a:srgbClr val="000000"/>
                </a:solidFill>
              </a:rPr>
              <a:pPr>
                <a:defRPr/>
              </a:pPr>
              <a:t>‹Nº›</a:t>
            </a:fld>
            <a:endParaRPr lang="es-BO" altLang="es-BO">
              <a:solidFill>
                <a:srgbClr val="000000"/>
              </a:solidFill>
            </a:endParaRPr>
          </a:p>
        </p:txBody>
      </p:sp>
    </p:spTree>
    <p:extLst>
      <p:ext uri="{BB962C8B-B14F-4D97-AF65-F5344CB8AC3E}">
        <p14:creationId xmlns:p14="http://schemas.microsoft.com/office/powerpoint/2010/main" val="27744895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n-US" dirty="0" err="1"/>
              <a:t>Hagaclicparacambiar</a:t>
            </a:r>
            <a:r>
              <a:rPr lang="en-US" dirty="0"/>
              <a:t> el </a:t>
            </a:r>
            <a:r>
              <a:rPr lang="en-US" dirty="0" err="1"/>
              <a:t>estilo</a:t>
            </a:r>
            <a:r>
              <a:rPr lang="en-US" dirty="0"/>
              <a:t> de </a:t>
            </a:r>
            <a:r>
              <a:rPr lang="en-US" dirty="0" err="1"/>
              <a:t>título</a:t>
            </a:r>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n-US" dirty="0" err="1"/>
              <a:t>Hagaclicparamodificar</a:t>
            </a:r>
            <a:r>
              <a:rPr lang="en-US" dirty="0"/>
              <a:t> el </a:t>
            </a:r>
            <a:r>
              <a:rPr lang="en-US" dirty="0" err="1"/>
              <a:t>estilo</a:t>
            </a:r>
            <a:r>
              <a:rPr lang="en-US" dirty="0"/>
              <a:t> de </a:t>
            </a:r>
            <a:r>
              <a:rPr lang="en-US" dirty="0" err="1"/>
              <a:t>subtítulo</a:t>
            </a:r>
            <a:r>
              <a:rPr lang="en-US" dirty="0"/>
              <a:t> del </a:t>
            </a:r>
            <a:r>
              <a:rPr lang="en-US" dirty="0" err="1"/>
              <a:t>patrón</a:t>
            </a:r>
            <a:endParaRPr lang="en-US" dirty="0"/>
          </a:p>
        </p:txBody>
      </p:sp>
    </p:spTree>
    <p:extLst>
      <p:ext uri="{BB962C8B-B14F-4D97-AF65-F5344CB8AC3E}">
        <p14:creationId xmlns:p14="http://schemas.microsoft.com/office/powerpoint/2010/main" val="28421987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descr="3-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_tradnl" smtClean="0"/>
              <a:t>Click to edit Master title style</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4FC1256F-D26A-4DF8-A6C8-C68AAE479BB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9309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134376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_tradnl" dirty="0" err="1" smtClean="0"/>
              <a:t>Clicktoedit</a:t>
            </a:r>
            <a:r>
              <a:rPr lang="es-ES_tradnl" dirty="0" smtClean="0"/>
              <a:t> Master </a:t>
            </a:r>
            <a:r>
              <a:rPr lang="es-ES_tradnl" dirty="0" err="1" smtClean="0"/>
              <a:t>titlestyle</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A8766AC5-8394-4834-98CF-5A1BF127A43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443542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dirty="0"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D4360E5E-E831-44B5-B98D-8B2FFD1466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800175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A56A381B-3C3A-4863-A4B5-42FAAEFA44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8259737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359F2500-FA12-4125-8BC9-BAAD6268903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341255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endParaRPr lang="es-ES" sz="2500" b="1">
              <a:solidFill>
                <a:srgbClr val="0B2453"/>
              </a:solidFill>
              <a:latin typeface="Helvetica Neue" pitchFamily="-65" charset="0"/>
              <a:ea typeface="ＭＳ Ｐゴシック" pitchFamily="-65" charset="-128"/>
              <a:cs typeface="Arial" charset="0"/>
            </a:endParaRPr>
          </a:p>
        </p:txBody>
      </p:sp>
      <p:sp>
        <p:nvSpPr>
          <p:cNvPr id="6"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r>
              <a:rPr lang="es-ES_tradnl" sz="2500" b="1">
                <a:solidFill>
                  <a:srgbClr val="0B2453"/>
                </a:solidFill>
                <a:latin typeface="Helvetica Neue" pitchFamily="-65" charset="0"/>
                <a:ea typeface="ＭＳ Ｐゴシック" pitchFamily="-65" charset="-128"/>
                <a:cs typeface="Arial" charset="0"/>
              </a:rPr>
              <a:t>Click to edit Master title style</a:t>
            </a:r>
            <a:endParaRPr lang="en-US" sz="2500" b="1">
              <a:solidFill>
                <a:srgbClr val="0B2453"/>
              </a:solidFill>
              <a:latin typeface="Helvetica Neue" pitchFamily="-65" charset="0"/>
              <a:ea typeface="ＭＳ Ｐゴシック" pitchFamily="-65" charset="-128"/>
              <a:cs typeface="Arial" charset="0"/>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58B2A7B2-5EFB-45D8-945F-0D1F7806529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919878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809E5121-6B45-4079-B0F0-D57E8DD305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563739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3" name="Rectangle 7"/>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4" name="Rectangle 8"/>
          <p:cNvSpPr>
            <a:spLocks noGrp="1" noChangeArrowheads="1"/>
          </p:cNvSpPr>
          <p:nvPr>
            <p:ph type="sldNum" sz="quarter" idx="11"/>
          </p:nvPr>
        </p:nvSpPr>
        <p:spPr>
          <a:xfrm>
            <a:off x="990600" y="6248400"/>
            <a:ext cx="2133600" cy="457200"/>
          </a:xfrm>
        </p:spPr>
        <p:txBody>
          <a:bodyPr/>
          <a:lstStyle>
            <a:lvl1pPr algn="l">
              <a:defRPr/>
            </a:lvl1pPr>
          </a:lstStyle>
          <a:p>
            <a:pPr>
              <a:defRPr/>
            </a:pPr>
            <a:fld id="{0B75886C-5230-447C-840D-886A0D31DDB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793514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CAD6C1-88A0-4764-9F88-E8B1231C3D24}" type="datetime1">
              <a:rPr lang="es-BO">
                <a:solidFill>
                  <a:srgbClr val="000000"/>
                </a:solidFill>
              </a:rPr>
              <a:pPr>
                <a:defRPr/>
              </a:pPr>
              <a:t>29/11/2014</a:t>
            </a:fld>
            <a:endParaRPr lang="es-BO">
              <a:solidFill>
                <a:srgbClr val="000000"/>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BO">
              <a:solidFill>
                <a:srgbClr val="000000"/>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2B5F9DC-2430-4957-AAEF-223E8222026C}" type="slidenum">
              <a:rPr lang="es-BO" altLang="es-BO">
                <a:solidFill>
                  <a:srgbClr val="000000"/>
                </a:solidFill>
              </a:rPr>
              <a:pPr>
                <a:defRPr/>
              </a:pPr>
              <a:t>‹Nº›</a:t>
            </a:fld>
            <a:endParaRPr lang="es-BO" altLang="es-BO">
              <a:solidFill>
                <a:srgbClr val="000000"/>
              </a:solidFill>
            </a:endParaRPr>
          </a:p>
        </p:txBody>
      </p:sp>
    </p:spTree>
    <p:extLst>
      <p:ext uri="{BB962C8B-B14F-4D97-AF65-F5344CB8AC3E}">
        <p14:creationId xmlns:p14="http://schemas.microsoft.com/office/powerpoint/2010/main" val="30172160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n-US" dirty="0" err="1"/>
              <a:t>Hagaclicparacambiar</a:t>
            </a:r>
            <a:r>
              <a:rPr lang="en-US" dirty="0"/>
              <a:t> el </a:t>
            </a:r>
            <a:r>
              <a:rPr lang="en-US" dirty="0" err="1"/>
              <a:t>estilo</a:t>
            </a:r>
            <a:r>
              <a:rPr lang="en-US" dirty="0"/>
              <a:t> de </a:t>
            </a:r>
            <a:r>
              <a:rPr lang="en-US" dirty="0" err="1"/>
              <a:t>título</a:t>
            </a:r>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n-US" dirty="0" err="1"/>
              <a:t>Hagaclicparamodificar</a:t>
            </a:r>
            <a:r>
              <a:rPr lang="en-US" dirty="0"/>
              <a:t> el </a:t>
            </a:r>
            <a:r>
              <a:rPr lang="en-US" dirty="0" err="1"/>
              <a:t>estilo</a:t>
            </a:r>
            <a:r>
              <a:rPr lang="en-US" dirty="0"/>
              <a:t> de </a:t>
            </a:r>
            <a:r>
              <a:rPr lang="en-US" dirty="0" err="1"/>
              <a:t>subtítulo</a:t>
            </a:r>
            <a:r>
              <a:rPr lang="en-US" dirty="0"/>
              <a:t> del </a:t>
            </a:r>
            <a:r>
              <a:rPr lang="en-US" dirty="0" err="1"/>
              <a:t>patrón</a:t>
            </a:r>
            <a:endParaRPr lang="en-US" dirty="0"/>
          </a:p>
        </p:txBody>
      </p:sp>
    </p:spTree>
    <p:extLst>
      <p:ext uri="{BB962C8B-B14F-4D97-AF65-F5344CB8AC3E}">
        <p14:creationId xmlns:p14="http://schemas.microsoft.com/office/powerpoint/2010/main" val="817341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descr="3-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_tradnl" smtClean="0"/>
              <a:t>Click to edit Master title style</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4FC1256F-D26A-4DF8-A6C8-C68AAE479BB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99348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228627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_tradnl" dirty="0" err="1" smtClean="0"/>
              <a:t>Clicktoedit</a:t>
            </a:r>
            <a:r>
              <a:rPr lang="es-ES_tradnl" dirty="0" smtClean="0"/>
              <a:t> Master </a:t>
            </a:r>
            <a:r>
              <a:rPr lang="es-ES_tradnl" dirty="0" err="1" smtClean="0"/>
              <a:t>titlestyle</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A8766AC5-8394-4834-98CF-5A1BF127A43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5569844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dirty="0"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D4360E5E-E831-44B5-B98D-8B2FFD1466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909655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A56A381B-3C3A-4863-A4B5-42FAAEFA44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946302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359F2500-FA12-4125-8BC9-BAAD6268903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181041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endParaRPr lang="es-ES" sz="2500" b="1">
              <a:solidFill>
                <a:srgbClr val="0B2453"/>
              </a:solidFill>
              <a:latin typeface="Helvetica Neue" pitchFamily="-65" charset="0"/>
              <a:ea typeface="ＭＳ Ｐゴシック" pitchFamily="-65" charset="-128"/>
              <a:cs typeface="Arial" charset="0"/>
            </a:endParaRPr>
          </a:p>
        </p:txBody>
      </p:sp>
      <p:sp>
        <p:nvSpPr>
          <p:cNvPr id="6"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r>
              <a:rPr lang="es-ES_tradnl" sz="2500" b="1">
                <a:solidFill>
                  <a:srgbClr val="0B2453"/>
                </a:solidFill>
                <a:latin typeface="Helvetica Neue" pitchFamily="-65" charset="0"/>
                <a:ea typeface="ＭＳ Ｐゴシック" pitchFamily="-65" charset="-128"/>
                <a:cs typeface="Arial" charset="0"/>
              </a:rPr>
              <a:t>Click to edit Master title style</a:t>
            </a:r>
            <a:endParaRPr lang="en-US" sz="2500" b="1">
              <a:solidFill>
                <a:srgbClr val="0B2453"/>
              </a:solidFill>
              <a:latin typeface="Helvetica Neue" pitchFamily="-65" charset="0"/>
              <a:ea typeface="ＭＳ Ｐゴシック" pitchFamily="-65" charset="-128"/>
              <a:cs typeface="Arial" charset="0"/>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58B2A7B2-5EFB-45D8-945F-0D1F7806529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538036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809E5121-6B45-4079-B0F0-D57E8DD305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63427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3" name="Rectangle 7"/>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4" name="Rectangle 8"/>
          <p:cNvSpPr>
            <a:spLocks noGrp="1" noChangeArrowheads="1"/>
          </p:cNvSpPr>
          <p:nvPr>
            <p:ph type="sldNum" sz="quarter" idx="11"/>
          </p:nvPr>
        </p:nvSpPr>
        <p:spPr>
          <a:xfrm>
            <a:off x="990600" y="6248400"/>
            <a:ext cx="2133600" cy="457200"/>
          </a:xfrm>
        </p:spPr>
        <p:txBody>
          <a:bodyPr/>
          <a:lstStyle>
            <a:lvl1pPr algn="l">
              <a:defRPr/>
            </a:lvl1pPr>
          </a:lstStyle>
          <a:p>
            <a:pPr>
              <a:defRPr/>
            </a:pPr>
            <a:fld id="{0B75886C-5230-447C-840D-886A0D31DDB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886394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CAD6C1-88A0-4764-9F88-E8B1231C3D24}" type="datetime1">
              <a:rPr lang="es-BO">
                <a:solidFill>
                  <a:srgbClr val="000000"/>
                </a:solidFill>
              </a:rPr>
              <a:pPr>
                <a:defRPr/>
              </a:pPr>
              <a:t>29/11/2014</a:t>
            </a:fld>
            <a:endParaRPr lang="es-BO">
              <a:solidFill>
                <a:srgbClr val="000000"/>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BO">
              <a:solidFill>
                <a:srgbClr val="000000"/>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2B5F9DC-2430-4957-AAEF-223E8222026C}" type="slidenum">
              <a:rPr lang="es-BO" altLang="es-BO">
                <a:solidFill>
                  <a:srgbClr val="000000"/>
                </a:solidFill>
              </a:rPr>
              <a:pPr>
                <a:defRPr/>
              </a:pPr>
              <a:t>‹Nº›</a:t>
            </a:fld>
            <a:endParaRPr lang="es-BO" altLang="es-BO">
              <a:solidFill>
                <a:srgbClr val="000000"/>
              </a:solidFill>
            </a:endParaRPr>
          </a:p>
        </p:txBody>
      </p:sp>
    </p:spTree>
    <p:extLst>
      <p:ext uri="{BB962C8B-B14F-4D97-AF65-F5344CB8AC3E}">
        <p14:creationId xmlns:p14="http://schemas.microsoft.com/office/powerpoint/2010/main" val="10479598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n-US" dirty="0" err="1"/>
              <a:t>Hagaclicparacambiar</a:t>
            </a:r>
            <a:r>
              <a:rPr lang="en-US" dirty="0"/>
              <a:t> el </a:t>
            </a:r>
            <a:r>
              <a:rPr lang="en-US" dirty="0" err="1"/>
              <a:t>estilo</a:t>
            </a:r>
            <a:r>
              <a:rPr lang="en-US" dirty="0"/>
              <a:t> de </a:t>
            </a:r>
            <a:r>
              <a:rPr lang="en-US" dirty="0" err="1"/>
              <a:t>título</a:t>
            </a:r>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n-US" dirty="0" err="1"/>
              <a:t>Hagaclicparamodificar</a:t>
            </a:r>
            <a:r>
              <a:rPr lang="en-US" dirty="0"/>
              <a:t> el </a:t>
            </a:r>
            <a:r>
              <a:rPr lang="en-US" dirty="0" err="1"/>
              <a:t>estilo</a:t>
            </a:r>
            <a:r>
              <a:rPr lang="en-US" dirty="0"/>
              <a:t> de </a:t>
            </a:r>
            <a:r>
              <a:rPr lang="en-US" dirty="0" err="1"/>
              <a:t>subtítulo</a:t>
            </a:r>
            <a:r>
              <a:rPr lang="en-US" dirty="0"/>
              <a:t> del </a:t>
            </a:r>
            <a:r>
              <a:rPr lang="en-US" dirty="0" err="1"/>
              <a:t>patrón</a:t>
            </a:r>
            <a:endParaRPr lang="en-US" dirty="0"/>
          </a:p>
        </p:txBody>
      </p:sp>
    </p:spTree>
    <p:extLst>
      <p:ext uri="{BB962C8B-B14F-4D97-AF65-F5344CB8AC3E}">
        <p14:creationId xmlns:p14="http://schemas.microsoft.com/office/powerpoint/2010/main" val="27486245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descr="3-ppt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_tradnl" smtClean="0"/>
              <a:t>Click to edit Master title style</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4FC1256F-D26A-4DF8-A6C8-C68AAE479BB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81748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9888742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_tradnl" dirty="0" err="1" smtClean="0"/>
              <a:t>Clicktoedit</a:t>
            </a:r>
            <a:r>
              <a:rPr lang="es-ES_tradnl" dirty="0" smtClean="0"/>
              <a:t> Master </a:t>
            </a:r>
            <a:r>
              <a:rPr lang="es-ES_tradnl" dirty="0" err="1" smtClean="0"/>
              <a:t>titlestyle</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A8766AC5-8394-4834-98CF-5A1BF127A43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753397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dirty="0"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D4360E5E-E831-44B5-B98D-8B2FFD1466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2029972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dirty="0" smtClean="0"/>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_tradnl" smtClean="0"/>
              <a:t>Click to edit Master text styles</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_tradnl" smtClean="0"/>
              <a:t>Click to edit Master text styles</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A56A381B-3C3A-4863-A4B5-42FAAEFA44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58766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6"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359F2500-FA12-4125-8BC9-BAAD6268903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420262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endParaRPr lang="es-ES" sz="2500" b="1">
              <a:solidFill>
                <a:srgbClr val="0B2453"/>
              </a:solidFill>
              <a:latin typeface="Helvetica Neue" pitchFamily="-65" charset="0"/>
              <a:ea typeface="ＭＳ Ｐゴシック" pitchFamily="-65" charset="-128"/>
              <a:cs typeface="Arial" charset="0"/>
            </a:endParaRPr>
          </a:p>
        </p:txBody>
      </p:sp>
      <p:sp>
        <p:nvSpPr>
          <p:cNvPr id="6" name="1 Título"/>
          <p:cNvSpPr txBox="1">
            <a:spLocks/>
          </p:cNvSpPr>
          <p:nvPr userDrawn="1"/>
        </p:nvSpPr>
        <p:spPr bwMode="auto">
          <a:xfrm>
            <a:off x="2819400" y="152400"/>
            <a:ext cx="6019800" cy="914400"/>
          </a:xfrm>
          <a:prstGeom prst="rect">
            <a:avLst/>
          </a:prstGeom>
          <a:solidFill>
            <a:schemeClr val="bg1">
              <a:alpha val="0"/>
            </a:schemeClr>
          </a:solidFill>
          <a:ln w="9525">
            <a:noFill/>
            <a:miter lim="800000"/>
            <a:headEnd/>
            <a:tailEnd/>
          </a:ln>
        </p:spPr>
        <p:txBody>
          <a:bodyPr anchor="ctr"/>
          <a:lstStyle/>
          <a:p>
            <a:pPr algn="r" eaLnBrk="0" fontAlgn="base" hangingPunct="0">
              <a:spcBef>
                <a:spcPct val="0"/>
              </a:spcBef>
              <a:spcAft>
                <a:spcPct val="0"/>
              </a:spcAft>
              <a:defRPr/>
            </a:pPr>
            <a:r>
              <a:rPr lang="es-ES_tradnl" sz="2500" b="1">
                <a:solidFill>
                  <a:srgbClr val="0B2453"/>
                </a:solidFill>
                <a:latin typeface="Helvetica Neue" pitchFamily="-65" charset="0"/>
                <a:ea typeface="ＭＳ Ｐゴシック" pitchFamily="-65" charset="-128"/>
                <a:cs typeface="Arial" charset="0"/>
              </a:rPr>
              <a:t>Click to edit Master title style</a:t>
            </a:r>
            <a:endParaRPr lang="en-US" sz="2500" b="1">
              <a:solidFill>
                <a:srgbClr val="0B2453"/>
              </a:solidFill>
              <a:latin typeface="Helvetica Neue" pitchFamily="-65" charset="0"/>
              <a:ea typeface="ＭＳ Ｐゴシック" pitchFamily="-65" charset="-128"/>
              <a:cs typeface="Arial" charset="0"/>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8" name="Rectangle 3"/>
          <p:cNvSpPr>
            <a:spLocks noGrp="1" noChangeArrowheads="1"/>
          </p:cNvSpPr>
          <p:nvPr>
            <p:ph type="sldNum" sz="quarter" idx="11"/>
          </p:nvPr>
        </p:nvSpPr>
        <p:spPr>
          <a:xfrm>
            <a:off x="990600" y="6248400"/>
            <a:ext cx="2133600" cy="457200"/>
          </a:xfrm>
        </p:spPr>
        <p:txBody>
          <a:bodyPr/>
          <a:lstStyle>
            <a:lvl1pPr algn="l">
              <a:defRPr/>
            </a:lvl1pPr>
          </a:lstStyle>
          <a:p>
            <a:pPr>
              <a:defRPr/>
            </a:pPr>
            <a:fld id="{58B2A7B2-5EFB-45D8-945F-0D1F7806529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53659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5"/>
          </p:nvPr>
        </p:nvSpPr>
        <p:spPr>
          <a:xfrm>
            <a:off x="990600" y="6248400"/>
            <a:ext cx="2133600" cy="457200"/>
          </a:xfrm>
        </p:spPr>
        <p:txBody>
          <a:bodyPr/>
          <a:lstStyle>
            <a:lvl1pPr algn="l">
              <a:defRPr/>
            </a:lvl1pPr>
          </a:lstStyle>
          <a:p>
            <a:pPr>
              <a:defRPr/>
            </a:pPr>
            <a:fld id="{809E5121-6B45-4079-B0F0-D57E8DD305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269104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dirty="0" smtClean="0"/>
              <a:t>Haga clic para modificar el estilo de título del patrón</a:t>
            </a:r>
            <a:endParaRPr lang="en-US" dirty="0"/>
          </a:p>
        </p:txBody>
      </p:sp>
      <p:sp>
        <p:nvSpPr>
          <p:cNvPr id="3" name="Rectangle 7"/>
          <p:cNvSpPr>
            <a:spLocks noGrp="1" noChangeArrowheads="1"/>
          </p:cNvSpPr>
          <p:nvPr>
            <p:ph type="ftr" sz="quarter" idx="10"/>
          </p:nvPr>
        </p:nvSpPr>
        <p:spPr/>
        <p:txBody>
          <a:bodyPr/>
          <a:lstStyle>
            <a:lvl1pPr>
              <a:defRPr/>
            </a:lvl1pPr>
          </a:lstStyle>
          <a:p>
            <a:pPr>
              <a:defRPr/>
            </a:pPr>
            <a:endParaRPr lang="es-ES">
              <a:solidFill>
                <a:srgbClr val="000000"/>
              </a:solidFill>
            </a:endParaRPr>
          </a:p>
        </p:txBody>
      </p:sp>
      <p:sp>
        <p:nvSpPr>
          <p:cNvPr id="4" name="Rectangle 8"/>
          <p:cNvSpPr>
            <a:spLocks noGrp="1" noChangeArrowheads="1"/>
          </p:cNvSpPr>
          <p:nvPr>
            <p:ph type="sldNum" sz="quarter" idx="11"/>
          </p:nvPr>
        </p:nvSpPr>
        <p:spPr>
          <a:xfrm>
            <a:off x="990600" y="6248400"/>
            <a:ext cx="2133600" cy="457200"/>
          </a:xfrm>
        </p:spPr>
        <p:txBody>
          <a:bodyPr/>
          <a:lstStyle>
            <a:lvl1pPr algn="l">
              <a:defRPr/>
            </a:lvl1pPr>
          </a:lstStyle>
          <a:p>
            <a:pPr>
              <a:defRPr/>
            </a:pPr>
            <a:fld id="{0B75886C-5230-447C-840D-886A0D31DDB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94316052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CAD6C1-88A0-4764-9F88-E8B1231C3D24}" type="datetime1">
              <a:rPr lang="es-BO">
                <a:solidFill>
                  <a:srgbClr val="000000"/>
                </a:solidFill>
              </a:rPr>
              <a:pPr>
                <a:defRPr/>
              </a:pPr>
              <a:t>29/11/2014</a:t>
            </a:fld>
            <a:endParaRPr lang="es-BO">
              <a:solidFill>
                <a:srgbClr val="000000"/>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BO">
              <a:solidFill>
                <a:srgbClr val="000000"/>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2B5F9DC-2430-4957-AAEF-223E8222026C}" type="slidenum">
              <a:rPr lang="es-BO" altLang="es-BO">
                <a:solidFill>
                  <a:srgbClr val="000000"/>
                </a:solidFill>
              </a:rPr>
              <a:pPr>
                <a:defRPr/>
              </a:pPr>
              <a:t>‹Nº›</a:t>
            </a:fld>
            <a:endParaRPr lang="es-BO" altLang="es-BO">
              <a:solidFill>
                <a:srgbClr val="000000"/>
              </a:solidFill>
            </a:endParaRPr>
          </a:p>
        </p:txBody>
      </p:sp>
    </p:spTree>
    <p:extLst>
      <p:ext uri="{BB962C8B-B14F-4D97-AF65-F5344CB8AC3E}">
        <p14:creationId xmlns:p14="http://schemas.microsoft.com/office/powerpoint/2010/main" val="328209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86936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50270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0472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86554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1789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446308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06739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11"/>
          </p:nvPr>
        </p:nvSpPr>
        <p:spPr/>
        <p:txBody>
          <a:bodyPr/>
          <a:lstStyle/>
          <a:p>
            <a:endParaRPr lang="es-BO"/>
          </a:p>
        </p:txBody>
      </p:sp>
      <p:sp>
        <p:nvSpPr>
          <p:cNvPr id="6" name="5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6884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58214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32506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1EF8F1CD-1369-4C30-9593-5A64326BE61C}"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2AC1454-AB16-4072-8082-FC983460A351}"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97328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3338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43793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355003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5617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53631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0995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360836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3063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54483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93038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68698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6517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94611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171998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843153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34893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8" name="7 Marcador de pie de página"/>
          <p:cNvSpPr>
            <a:spLocks noGrp="1"/>
          </p:cNvSpPr>
          <p:nvPr>
            <p:ph type="ftr" sz="quarter" idx="11"/>
          </p:nvPr>
        </p:nvSpPr>
        <p:spPr/>
        <p:txBody>
          <a:bodyPr/>
          <a:lstStyle/>
          <a:p>
            <a:endParaRPr lang="es-BO"/>
          </a:p>
        </p:txBody>
      </p:sp>
      <p:sp>
        <p:nvSpPr>
          <p:cNvPr id="9" name="8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19878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19332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591899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8822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204029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90753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B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362316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233787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04527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82896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4" name="3 Marcador de pie de página"/>
          <p:cNvSpPr>
            <a:spLocks noGrp="1"/>
          </p:cNvSpPr>
          <p:nvPr>
            <p:ph type="ftr" sz="quarter" idx="11"/>
          </p:nvPr>
        </p:nvSpPr>
        <p:spPr/>
        <p:txBody>
          <a:bodyPr/>
          <a:lstStyle/>
          <a:p>
            <a:endParaRPr lang="es-BO"/>
          </a:p>
        </p:txBody>
      </p:sp>
      <p:sp>
        <p:nvSpPr>
          <p:cNvPr id="5" name="4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Marcador de fecha 6"/>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B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667652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fecha 2"/>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B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166651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B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738457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19911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B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B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B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0544709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69834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B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10"/>
          </p:nvPr>
        </p:nvSpPr>
        <p:spPr/>
        <p:txBody>
          <a:body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B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727884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54324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983330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24439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3" name="2 Marcador de pie de página"/>
          <p:cNvSpPr>
            <a:spLocks noGrp="1"/>
          </p:cNvSpPr>
          <p:nvPr>
            <p:ph type="ftr" sz="quarter" idx="11"/>
          </p:nvPr>
        </p:nvSpPr>
        <p:spPr/>
        <p:txBody>
          <a:bodyPr/>
          <a:lstStyle/>
          <a:p>
            <a:endParaRPr lang="es-BO"/>
          </a:p>
        </p:txBody>
      </p:sp>
      <p:sp>
        <p:nvSpPr>
          <p:cNvPr id="4" name="3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32748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B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827292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B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085642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B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39792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37780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B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905200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01475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B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901481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7E9EE1B6-3A19-4F3A-8361-BECD64724CD3}"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A9D5DEBE-1947-4AE6-A708-BFFE24C5F04E}" type="slidenum">
              <a:rPr lang="es-BO"/>
              <a:pPr/>
              <a:t>‹Nº›</a:t>
            </a:fld>
            <a:endParaRPr lang="es-BO"/>
          </a:p>
        </p:txBody>
      </p:sp>
    </p:spTree>
    <p:extLst>
      <p:ext uri="{BB962C8B-B14F-4D97-AF65-F5344CB8AC3E}">
        <p14:creationId xmlns:p14="http://schemas.microsoft.com/office/powerpoint/2010/main" val="19478848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CE1B1310-4ED8-42C7-AA3B-49FACA957280}"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92BC8D9A-2621-42FC-96D7-B49A0153B0D2}" type="slidenum">
              <a:rPr lang="es-BO"/>
              <a:pPr/>
              <a:t>‹Nº›</a:t>
            </a:fld>
            <a:endParaRPr lang="es-BO"/>
          </a:p>
        </p:txBody>
      </p:sp>
    </p:spTree>
    <p:extLst>
      <p:ext uri="{BB962C8B-B14F-4D97-AF65-F5344CB8AC3E}">
        <p14:creationId xmlns:p14="http://schemas.microsoft.com/office/powerpoint/2010/main" val="303178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0ED39691-022D-4584-944F-5C08D4D0C976}"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43E2B8FF-DE70-4CA7-9822-0BE50BCED4F7}" type="slidenum">
              <a:rPr lang="es-BO"/>
              <a:pPr/>
              <a:t>‹Nº›</a:t>
            </a:fld>
            <a:endParaRPr lang="es-BO"/>
          </a:p>
        </p:txBody>
      </p:sp>
    </p:spTree>
    <p:extLst>
      <p:ext uri="{BB962C8B-B14F-4D97-AF65-F5344CB8AC3E}">
        <p14:creationId xmlns:p14="http://schemas.microsoft.com/office/powerpoint/2010/main" val="2277518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CAA9A023-29C2-4606-9B25-A7D79E641D3E}"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679868B5-8C93-4B70-A493-674D8EA99211}" type="slidenum">
              <a:rPr lang="es-BO"/>
              <a:pPr/>
              <a:t>‹Nº›</a:t>
            </a:fld>
            <a:endParaRPr lang="es-BO"/>
          </a:p>
        </p:txBody>
      </p:sp>
    </p:spTree>
    <p:extLst>
      <p:ext uri="{BB962C8B-B14F-4D97-AF65-F5344CB8AC3E}">
        <p14:creationId xmlns:p14="http://schemas.microsoft.com/office/powerpoint/2010/main" val="34524854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7E5AF892-D084-4B31-8FDE-28E385FB0DCB}" type="datetimeFigureOut">
              <a:rPr lang="es-BO"/>
              <a:pPr>
                <a:defRPr/>
              </a:pPr>
              <a:t>29/11/2014</a:t>
            </a:fld>
            <a:endParaRPr lang="es-BO"/>
          </a:p>
        </p:txBody>
      </p:sp>
      <p:sp>
        <p:nvSpPr>
          <p:cNvPr id="8" name="7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9" name="8 Marcador de número de diapositiva"/>
          <p:cNvSpPr>
            <a:spLocks noGrp="1"/>
          </p:cNvSpPr>
          <p:nvPr>
            <p:ph type="sldNum" sz="quarter" idx="12"/>
          </p:nvPr>
        </p:nvSpPr>
        <p:spPr/>
        <p:txBody>
          <a:bodyPr/>
          <a:lstStyle>
            <a:lvl1pPr eaLnBrk="0" hangingPunct="0">
              <a:defRPr>
                <a:latin typeface="Arial" pitchFamily="34" charset="0"/>
              </a:defRPr>
            </a:lvl1pPr>
          </a:lstStyle>
          <a:p>
            <a:fld id="{6B4D7164-32B6-458D-9CF5-1A3C79480161}" type="slidenum">
              <a:rPr lang="es-BO"/>
              <a:pPr/>
              <a:t>‹Nº›</a:t>
            </a:fld>
            <a:endParaRPr lang="es-BO"/>
          </a:p>
        </p:txBody>
      </p:sp>
    </p:spTree>
    <p:extLst>
      <p:ext uri="{BB962C8B-B14F-4D97-AF65-F5344CB8AC3E}">
        <p14:creationId xmlns:p14="http://schemas.microsoft.com/office/powerpoint/2010/main" val="1536746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A415F3C3-5B0D-409C-84AB-B5B6FC76FB11}" type="datetimeFigureOut">
              <a:rPr lang="es-BO"/>
              <a:pPr>
                <a:defRPr/>
              </a:pPr>
              <a:t>29/11/2014</a:t>
            </a:fld>
            <a:endParaRPr lang="es-BO"/>
          </a:p>
        </p:txBody>
      </p:sp>
      <p:sp>
        <p:nvSpPr>
          <p:cNvPr id="4" name="3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5" name="4 Marcador de número de diapositiva"/>
          <p:cNvSpPr>
            <a:spLocks noGrp="1"/>
          </p:cNvSpPr>
          <p:nvPr>
            <p:ph type="sldNum" sz="quarter" idx="12"/>
          </p:nvPr>
        </p:nvSpPr>
        <p:spPr/>
        <p:txBody>
          <a:bodyPr/>
          <a:lstStyle>
            <a:lvl1pPr eaLnBrk="0" hangingPunct="0">
              <a:defRPr>
                <a:latin typeface="Arial" pitchFamily="34" charset="0"/>
              </a:defRPr>
            </a:lvl1pPr>
          </a:lstStyle>
          <a:p>
            <a:fld id="{A5D9F889-8B4E-4086-A470-ABD620491679}" type="slidenum">
              <a:rPr lang="es-BO"/>
              <a:pPr/>
              <a:t>‹Nº›</a:t>
            </a:fld>
            <a:endParaRPr lang="es-BO"/>
          </a:p>
        </p:txBody>
      </p:sp>
    </p:spTree>
    <p:extLst>
      <p:ext uri="{BB962C8B-B14F-4D97-AF65-F5344CB8AC3E}">
        <p14:creationId xmlns:p14="http://schemas.microsoft.com/office/powerpoint/2010/main" val="26276784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89A32E8A-1016-49CF-A521-DF02C6370D6B}" type="datetimeFigureOut">
              <a:rPr lang="es-BO"/>
              <a:pPr>
                <a:defRPr/>
              </a:pPr>
              <a:t>29/11/2014</a:t>
            </a:fld>
            <a:endParaRPr lang="es-BO"/>
          </a:p>
        </p:txBody>
      </p:sp>
      <p:sp>
        <p:nvSpPr>
          <p:cNvPr id="3" name="2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4" name="3 Marcador de número de diapositiva"/>
          <p:cNvSpPr>
            <a:spLocks noGrp="1"/>
          </p:cNvSpPr>
          <p:nvPr>
            <p:ph type="sldNum" sz="quarter" idx="12"/>
          </p:nvPr>
        </p:nvSpPr>
        <p:spPr/>
        <p:txBody>
          <a:bodyPr/>
          <a:lstStyle>
            <a:lvl1pPr eaLnBrk="0" hangingPunct="0">
              <a:defRPr>
                <a:latin typeface="Arial" pitchFamily="34" charset="0"/>
              </a:defRPr>
            </a:lvl1pPr>
          </a:lstStyle>
          <a:p>
            <a:fld id="{8C438DB5-2DD8-493A-9529-35BC85BD3FD5}" type="slidenum">
              <a:rPr lang="es-BO"/>
              <a:pPr/>
              <a:t>‹Nº›</a:t>
            </a:fld>
            <a:endParaRPr lang="es-BO"/>
          </a:p>
        </p:txBody>
      </p:sp>
    </p:spTree>
    <p:extLst>
      <p:ext uri="{BB962C8B-B14F-4D97-AF65-F5344CB8AC3E}">
        <p14:creationId xmlns:p14="http://schemas.microsoft.com/office/powerpoint/2010/main" val="3322518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02854729-9DE7-4E8B-A573-0F018503727D}"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9C2F9D3C-07F9-47CE-8681-BA22AF199D15}" type="slidenum">
              <a:rPr lang="es-BO"/>
              <a:pPr/>
              <a:t>‹Nº›</a:t>
            </a:fld>
            <a:endParaRPr lang="es-BO"/>
          </a:p>
        </p:txBody>
      </p:sp>
    </p:spTree>
    <p:extLst>
      <p:ext uri="{BB962C8B-B14F-4D97-AF65-F5344CB8AC3E}">
        <p14:creationId xmlns:p14="http://schemas.microsoft.com/office/powerpoint/2010/main" val="11797804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B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88A299E2-86CD-44E2-8F68-2E8B1F59D8D7}"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D8E7FAE1-773A-4289-8918-8E4676B63CC0}" type="slidenum">
              <a:rPr lang="es-BO"/>
              <a:pPr/>
              <a:t>‹Nº›</a:t>
            </a:fld>
            <a:endParaRPr lang="es-BO"/>
          </a:p>
        </p:txBody>
      </p:sp>
    </p:spTree>
    <p:extLst>
      <p:ext uri="{BB962C8B-B14F-4D97-AF65-F5344CB8AC3E}">
        <p14:creationId xmlns:p14="http://schemas.microsoft.com/office/powerpoint/2010/main" val="41234947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D992A938-8359-4B29-8548-496C0616EAF4}"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96D19E15-9FA2-49A7-AE4E-2536FBDF43FD}" type="slidenum">
              <a:rPr lang="es-BO"/>
              <a:pPr/>
              <a:t>‹Nº›</a:t>
            </a:fld>
            <a:endParaRPr lang="es-BO"/>
          </a:p>
        </p:txBody>
      </p:sp>
    </p:spTree>
    <p:extLst>
      <p:ext uri="{BB962C8B-B14F-4D97-AF65-F5344CB8AC3E}">
        <p14:creationId xmlns:p14="http://schemas.microsoft.com/office/powerpoint/2010/main" val="2153299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8BF4D989-1C2D-477D-B904-8D608AE94816}"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A8C00DFA-C099-46F9-B4DA-265006616CE2}" type="slidenum">
              <a:rPr lang="es-BO"/>
              <a:pPr/>
              <a:t>‹Nº›</a:t>
            </a:fld>
            <a:endParaRPr lang="es-BO"/>
          </a:p>
        </p:txBody>
      </p:sp>
    </p:spTree>
    <p:extLst>
      <p:ext uri="{BB962C8B-B14F-4D97-AF65-F5344CB8AC3E}">
        <p14:creationId xmlns:p14="http://schemas.microsoft.com/office/powerpoint/2010/main" val="1008016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4629B2C4-E1AC-45D0-92A5-57FB665ABC61}"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CAFD48DF-B191-4D17-BFA8-496CE9CAB7C9}" type="slidenum">
              <a:rPr lang="es-BO"/>
              <a:pPr/>
              <a:t>‹Nº›</a:t>
            </a:fld>
            <a:endParaRPr lang="es-BO"/>
          </a:p>
        </p:txBody>
      </p:sp>
    </p:spTree>
    <p:extLst>
      <p:ext uri="{BB962C8B-B14F-4D97-AF65-F5344CB8AC3E}">
        <p14:creationId xmlns:p14="http://schemas.microsoft.com/office/powerpoint/2010/main" val="381378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B6B1EF-C333-4896-AB34-A0168DC6602E}" type="datetimeFigureOut">
              <a:rPr lang="es-BO" smtClean="0"/>
              <a:pPr/>
              <a:t>29/11/2014</a:t>
            </a:fld>
            <a:endParaRPr lang="es-BO"/>
          </a:p>
        </p:txBody>
      </p:sp>
      <p:sp>
        <p:nvSpPr>
          <p:cNvPr id="6" name="5 Marcador de pie de página"/>
          <p:cNvSpPr>
            <a:spLocks noGrp="1"/>
          </p:cNvSpPr>
          <p:nvPr>
            <p:ph type="ftr" sz="quarter" idx="11"/>
          </p:nvPr>
        </p:nvSpPr>
        <p:spPr/>
        <p:txBody>
          <a:bodyPr/>
          <a:lstStyle/>
          <a:p>
            <a:endParaRPr lang="es-BO"/>
          </a:p>
        </p:txBody>
      </p:sp>
      <p:sp>
        <p:nvSpPr>
          <p:cNvPr id="7" name="6 Marcador de número de diapositiva"/>
          <p:cNvSpPr>
            <a:spLocks noGrp="1"/>
          </p:cNvSpPr>
          <p:nvPr>
            <p:ph type="sldNum" sz="quarter" idx="12"/>
          </p:nvPr>
        </p:nvSpPr>
        <p:spPr/>
        <p:txBody>
          <a:bodyPr/>
          <a:lstStyle/>
          <a:p>
            <a:fld id="{7D4CDCA1-7688-4091-A847-B328DE170F66}" type="slidenum">
              <a:rPr lang="es-BO" smtClean="0"/>
              <a:pPr/>
              <a:t>‹Nº›</a:t>
            </a:fld>
            <a:endParaRPr lang="es-BO"/>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DDD1DC51-67B3-40A9-8B09-F10D5032854E}"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C3F87E30-6A57-4C3C-AC40-A248B292F1F2}" type="slidenum">
              <a:rPr lang="es-BO"/>
              <a:pPr/>
              <a:t>‹Nº›</a:t>
            </a:fld>
            <a:endParaRPr lang="es-BO"/>
          </a:p>
        </p:txBody>
      </p:sp>
    </p:spTree>
    <p:extLst>
      <p:ext uri="{BB962C8B-B14F-4D97-AF65-F5344CB8AC3E}">
        <p14:creationId xmlns:p14="http://schemas.microsoft.com/office/powerpoint/2010/main" val="16825948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81A14EE8-1AD0-4144-8F2C-0968E76AA3F1}"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612739DA-F4F1-4D0C-B355-4091FE906AD1}" type="slidenum">
              <a:rPr lang="es-BO"/>
              <a:pPr/>
              <a:t>‹Nº›</a:t>
            </a:fld>
            <a:endParaRPr lang="es-BO"/>
          </a:p>
        </p:txBody>
      </p:sp>
    </p:spTree>
    <p:extLst>
      <p:ext uri="{BB962C8B-B14F-4D97-AF65-F5344CB8AC3E}">
        <p14:creationId xmlns:p14="http://schemas.microsoft.com/office/powerpoint/2010/main" val="27214742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327506FC-7C89-47D7-B40C-4EA617593E48}"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71500A53-CB23-436D-A640-92E1D12A5502}" type="slidenum">
              <a:rPr lang="es-BO"/>
              <a:pPr/>
              <a:t>‹Nº›</a:t>
            </a:fld>
            <a:endParaRPr lang="es-BO"/>
          </a:p>
        </p:txBody>
      </p:sp>
    </p:spTree>
    <p:extLst>
      <p:ext uri="{BB962C8B-B14F-4D97-AF65-F5344CB8AC3E}">
        <p14:creationId xmlns:p14="http://schemas.microsoft.com/office/powerpoint/2010/main" val="390704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6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EADBF8A1-2EAB-482E-9ABB-49A21794E055}" type="datetimeFigureOut">
              <a:rPr lang="es-BO"/>
              <a:pPr>
                <a:defRPr/>
              </a:pPr>
              <a:t>29/11/2014</a:t>
            </a:fld>
            <a:endParaRPr lang="es-BO"/>
          </a:p>
        </p:txBody>
      </p:sp>
      <p:sp>
        <p:nvSpPr>
          <p:cNvPr id="8" name="7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9" name="8 Marcador de número de diapositiva"/>
          <p:cNvSpPr>
            <a:spLocks noGrp="1"/>
          </p:cNvSpPr>
          <p:nvPr>
            <p:ph type="sldNum" sz="quarter" idx="12"/>
          </p:nvPr>
        </p:nvSpPr>
        <p:spPr/>
        <p:txBody>
          <a:bodyPr/>
          <a:lstStyle>
            <a:lvl1pPr eaLnBrk="0" hangingPunct="0">
              <a:defRPr>
                <a:latin typeface="Arial" pitchFamily="34" charset="0"/>
              </a:defRPr>
            </a:lvl1pPr>
          </a:lstStyle>
          <a:p>
            <a:fld id="{00995A0C-5B62-4DF4-A607-5EB19079EAF2}" type="slidenum">
              <a:rPr lang="es-BO"/>
              <a:pPr/>
              <a:t>‹Nº›</a:t>
            </a:fld>
            <a:endParaRPr lang="es-BO"/>
          </a:p>
        </p:txBody>
      </p:sp>
    </p:spTree>
    <p:extLst>
      <p:ext uri="{BB962C8B-B14F-4D97-AF65-F5344CB8AC3E}">
        <p14:creationId xmlns:p14="http://schemas.microsoft.com/office/powerpoint/2010/main" val="767049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B82D0018-3E15-4CA6-AD2B-6995C89043EC}" type="datetimeFigureOut">
              <a:rPr lang="es-BO"/>
              <a:pPr>
                <a:defRPr/>
              </a:pPr>
              <a:t>29/11/2014</a:t>
            </a:fld>
            <a:endParaRPr lang="es-BO"/>
          </a:p>
        </p:txBody>
      </p:sp>
      <p:sp>
        <p:nvSpPr>
          <p:cNvPr id="4" name="3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5" name="4 Marcador de número de diapositiva"/>
          <p:cNvSpPr>
            <a:spLocks noGrp="1"/>
          </p:cNvSpPr>
          <p:nvPr>
            <p:ph type="sldNum" sz="quarter" idx="12"/>
          </p:nvPr>
        </p:nvSpPr>
        <p:spPr/>
        <p:txBody>
          <a:bodyPr/>
          <a:lstStyle>
            <a:lvl1pPr eaLnBrk="0" hangingPunct="0">
              <a:defRPr>
                <a:latin typeface="Arial" pitchFamily="34" charset="0"/>
              </a:defRPr>
            </a:lvl1pPr>
          </a:lstStyle>
          <a:p>
            <a:fld id="{0BF80E8D-A9F1-4518-9F72-D26E602E1DFB}" type="slidenum">
              <a:rPr lang="es-BO"/>
              <a:pPr/>
              <a:t>‹Nº›</a:t>
            </a:fld>
            <a:endParaRPr lang="es-BO"/>
          </a:p>
        </p:txBody>
      </p:sp>
    </p:spTree>
    <p:extLst>
      <p:ext uri="{BB962C8B-B14F-4D97-AF65-F5344CB8AC3E}">
        <p14:creationId xmlns:p14="http://schemas.microsoft.com/office/powerpoint/2010/main" val="20201050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F871817E-BEB1-48D4-A941-9C7B34976B49}" type="datetimeFigureOut">
              <a:rPr lang="es-BO"/>
              <a:pPr>
                <a:defRPr/>
              </a:pPr>
              <a:t>29/11/2014</a:t>
            </a:fld>
            <a:endParaRPr lang="es-BO"/>
          </a:p>
        </p:txBody>
      </p:sp>
      <p:sp>
        <p:nvSpPr>
          <p:cNvPr id="3" name="2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4" name="3 Marcador de número de diapositiva"/>
          <p:cNvSpPr>
            <a:spLocks noGrp="1"/>
          </p:cNvSpPr>
          <p:nvPr>
            <p:ph type="sldNum" sz="quarter" idx="12"/>
          </p:nvPr>
        </p:nvSpPr>
        <p:spPr/>
        <p:txBody>
          <a:bodyPr/>
          <a:lstStyle>
            <a:lvl1pPr eaLnBrk="0" hangingPunct="0">
              <a:defRPr>
                <a:latin typeface="Arial" pitchFamily="34" charset="0"/>
              </a:defRPr>
            </a:lvl1pPr>
          </a:lstStyle>
          <a:p>
            <a:fld id="{8B8F3AE0-A186-4708-8395-942AA8C704FF}" type="slidenum">
              <a:rPr lang="es-BO"/>
              <a:pPr/>
              <a:t>‹Nº›</a:t>
            </a:fld>
            <a:endParaRPr lang="es-BO"/>
          </a:p>
        </p:txBody>
      </p:sp>
    </p:spTree>
    <p:extLst>
      <p:ext uri="{BB962C8B-B14F-4D97-AF65-F5344CB8AC3E}">
        <p14:creationId xmlns:p14="http://schemas.microsoft.com/office/powerpoint/2010/main" val="1675898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AFF3D33F-A912-4A86-97BD-BB444F91BB8A}"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9CD82410-87A6-4BA5-B737-F8AD24E8D34C}" type="slidenum">
              <a:rPr lang="es-BO"/>
              <a:pPr/>
              <a:t>‹Nº›</a:t>
            </a:fld>
            <a:endParaRPr lang="es-BO"/>
          </a:p>
        </p:txBody>
      </p:sp>
    </p:spTree>
    <p:extLst>
      <p:ext uri="{BB962C8B-B14F-4D97-AF65-F5344CB8AC3E}">
        <p14:creationId xmlns:p14="http://schemas.microsoft.com/office/powerpoint/2010/main" val="3406416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B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C17F3AC7-61B5-44A6-9EC4-DF0E795551E7}" type="datetimeFigureOut">
              <a:rPr lang="es-BO"/>
              <a:pPr>
                <a:defRPr/>
              </a:pPr>
              <a:t>29/11/2014</a:t>
            </a:fld>
            <a:endParaRPr lang="es-BO"/>
          </a:p>
        </p:txBody>
      </p:sp>
      <p:sp>
        <p:nvSpPr>
          <p:cNvPr id="6" name="5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7" name="6 Marcador de número de diapositiva"/>
          <p:cNvSpPr>
            <a:spLocks noGrp="1"/>
          </p:cNvSpPr>
          <p:nvPr>
            <p:ph type="sldNum" sz="quarter" idx="12"/>
          </p:nvPr>
        </p:nvSpPr>
        <p:spPr/>
        <p:txBody>
          <a:bodyPr/>
          <a:lstStyle>
            <a:lvl1pPr eaLnBrk="0" hangingPunct="0">
              <a:defRPr>
                <a:latin typeface="Arial" pitchFamily="34" charset="0"/>
              </a:defRPr>
            </a:lvl1pPr>
          </a:lstStyle>
          <a:p>
            <a:fld id="{A3292B46-DBC7-40E5-9C02-107072172263}" type="slidenum">
              <a:rPr lang="es-BO"/>
              <a:pPr/>
              <a:t>‹Nº›</a:t>
            </a:fld>
            <a:endParaRPr lang="es-BO"/>
          </a:p>
        </p:txBody>
      </p:sp>
    </p:spTree>
    <p:extLst>
      <p:ext uri="{BB962C8B-B14F-4D97-AF65-F5344CB8AC3E}">
        <p14:creationId xmlns:p14="http://schemas.microsoft.com/office/powerpoint/2010/main" val="27118889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D62A5D4F-EA15-444E-A3DC-A793B22459A1}"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4D70D32F-951E-4145-878A-058FE487E20F}" type="slidenum">
              <a:rPr lang="es-BO"/>
              <a:pPr/>
              <a:t>‹Nº›</a:t>
            </a:fld>
            <a:endParaRPr lang="es-BO"/>
          </a:p>
        </p:txBody>
      </p:sp>
    </p:spTree>
    <p:extLst>
      <p:ext uri="{BB962C8B-B14F-4D97-AF65-F5344CB8AC3E}">
        <p14:creationId xmlns:p14="http://schemas.microsoft.com/office/powerpoint/2010/main" val="820118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fld id="{D2F63712-452A-4E3C-9552-D5A824268908}" type="datetimeFigureOut">
              <a:rPr lang="es-BO"/>
              <a:pPr>
                <a:defRPr/>
              </a:pPr>
              <a:t>29/11/2014</a:t>
            </a:fld>
            <a:endParaRPr lang="es-BO"/>
          </a:p>
        </p:txBody>
      </p:sp>
      <p:sp>
        <p:nvSpPr>
          <p:cNvPr id="5" name="4 Marcador de pie de página"/>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n-ea"/>
              </a:defRPr>
            </a:lvl1pPr>
          </a:lstStyle>
          <a:p>
            <a:pPr>
              <a:defRPr/>
            </a:pPr>
            <a:endParaRPr lang="es-BO"/>
          </a:p>
        </p:txBody>
      </p:sp>
      <p:sp>
        <p:nvSpPr>
          <p:cNvPr id="6" name="5 Marcador de número de diapositiva"/>
          <p:cNvSpPr>
            <a:spLocks noGrp="1"/>
          </p:cNvSpPr>
          <p:nvPr>
            <p:ph type="sldNum" sz="quarter" idx="12"/>
          </p:nvPr>
        </p:nvSpPr>
        <p:spPr/>
        <p:txBody>
          <a:bodyPr/>
          <a:lstStyle>
            <a:lvl1pPr eaLnBrk="0" hangingPunct="0">
              <a:defRPr>
                <a:latin typeface="Arial" pitchFamily="34" charset="0"/>
              </a:defRPr>
            </a:lvl1pPr>
          </a:lstStyle>
          <a:p>
            <a:fld id="{15F1B19F-B55B-47AD-A222-018CC61C3B8D}" type="slidenum">
              <a:rPr lang="es-BO"/>
              <a:pPr/>
              <a:t>‹Nº›</a:t>
            </a:fld>
            <a:endParaRPr lang="es-BO"/>
          </a:p>
        </p:txBody>
      </p:sp>
    </p:spTree>
    <p:extLst>
      <p:ext uri="{BB962C8B-B14F-4D97-AF65-F5344CB8AC3E}">
        <p14:creationId xmlns:p14="http://schemas.microsoft.com/office/powerpoint/2010/main" val="161718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image" Target="../media/image1.jpeg"/><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theme" Target="../theme/theme1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image" Target="../media/image1.jpeg"/><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theme" Target="../theme/theme19.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image" Target="../media/image1.jpeg"/><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theme" Target="../theme/theme20.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image" Target="../media/image1.jpeg"/><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theme" Target="../theme/theme21.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6B1EF-C333-4896-AB34-A0168DC6602E}" type="datetimeFigureOut">
              <a:rPr lang="es-BO" smtClean="0"/>
              <a:pPr/>
              <a:t>29/11/2014</a:t>
            </a:fld>
            <a:endParaRPr lang="es-B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CDCA1-7688-4091-A847-B328DE170F66}" type="slidenum">
              <a:rPr lang="es-BO" smtClean="0"/>
              <a:pPr/>
              <a:t>‹Nº›</a:t>
            </a:fld>
            <a:endParaRPr lang="es-B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E02D1-1A4F-4C36-8A16-48B048BA2626}" type="datetimeFigureOut">
              <a:rPr lang="es-BO" smtClean="0">
                <a:solidFill>
                  <a:prstClr val="black">
                    <a:tint val="75000"/>
                  </a:prstClr>
                </a:solidFill>
                <a:cs typeface="Arial" pitchFamily="34" charset="0"/>
              </a:rPr>
              <a:pPr/>
              <a:t>29/11/2014</a:t>
            </a:fld>
            <a:endParaRPr lang="es-BO">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51950-6345-42F9-80E9-B6F215F5D252}" type="slidenum">
              <a:rPr lang="es-BO" smtClean="0">
                <a:solidFill>
                  <a:prstClr val="black">
                    <a:tint val="75000"/>
                  </a:prstClr>
                </a:solidFill>
                <a:cs typeface="Arial" pitchFamily="34" charset="0"/>
              </a:rPr>
              <a:pPr/>
              <a:t>‹Nº›</a:t>
            </a:fld>
            <a:endParaRPr lang="es-BO">
              <a:solidFill>
                <a:prstClr val="black">
                  <a:tint val="75000"/>
                </a:prstClr>
              </a:solidFill>
              <a:cs typeface="Arial" pitchFamily="34" charset="0"/>
            </a:endParaRPr>
          </a:p>
        </p:txBody>
      </p:sp>
    </p:spTree>
    <p:extLst>
      <p:ext uri="{BB962C8B-B14F-4D97-AF65-F5344CB8AC3E}">
        <p14:creationId xmlns:p14="http://schemas.microsoft.com/office/powerpoint/2010/main" val="38094804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13AE3F-A641-441C-B59F-5982EAA38C50}"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719CAF-E496-4E29-86AE-F45FB1CC1EFB}"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9418047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BO" smtClean="0"/>
          </a:p>
        </p:txBody>
      </p:sp>
      <p:sp>
        <p:nvSpPr>
          <p:cNvPr id="819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fld id="{0DAC9340-A462-4383-8F0A-672B9BE66BEF}" type="datetimeFigureOut">
              <a:rPr lang="es-BO">
                <a:cs typeface="Arial" pitchFamily="34" charset="0"/>
              </a:rPr>
              <a:pPr>
                <a:defRPr/>
              </a:pPr>
              <a:t>29/11/2014</a:t>
            </a:fld>
            <a:endParaRPr lang="es-BO">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endParaRPr lang="es-BO">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pPr fontAlgn="base">
              <a:spcBef>
                <a:spcPct val="0"/>
              </a:spcBef>
              <a:spcAft>
                <a:spcPct val="0"/>
              </a:spcAft>
            </a:pPr>
            <a:fld id="{0E8D4E0C-90FF-466C-9286-9E61AD5EEF9A}" type="slidenum">
              <a:rPr lang="es-BO">
                <a:cs typeface="Arial" pitchFamily="34" charset="0"/>
              </a:rPr>
              <a:pPr fontAlgn="base">
                <a:spcBef>
                  <a:spcPct val="0"/>
                </a:spcBef>
                <a:spcAft>
                  <a:spcPct val="0"/>
                </a:spcAft>
              </a:pPr>
              <a:t>‹Nº›</a:t>
            </a:fld>
            <a:endParaRPr lang="es-BO">
              <a:cs typeface="Arial" pitchFamily="34" charset="0"/>
            </a:endParaRPr>
          </a:p>
        </p:txBody>
      </p:sp>
    </p:spTree>
    <p:extLst>
      <p:ext uri="{BB962C8B-B14F-4D97-AF65-F5344CB8AC3E}">
        <p14:creationId xmlns:p14="http://schemas.microsoft.com/office/powerpoint/2010/main" val="38700097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EB57F-D6C0-46BF-A694-CCEA4EF933F1}"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6399F-88B3-4C79-A98B-39F7451659C2}"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78550041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BO" smtClean="0"/>
          </a:p>
        </p:txBody>
      </p:sp>
      <p:sp>
        <p:nvSpPr>
          <p:cNvPr id="614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60A6E9F-5A68-4FDD-975D-E6640A397EC4}" type="datetimeFigureOut">
              <a:rPr lang="es-BO">
                <a:ea typeface="MS PGothic" pitchFamily="34" charset="-128"/>
              </a:rPr>
              <a:pPr>
                <a:defRPr/>
              </a:pPr>
              <a:t>29/11/2014</a:t>
            </a:fld>
            <a:endParaRPr lang="es-BO">
              <a:ea typeface="MS PGothic" pitchFamily="34" charset="-128"/>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s-BO">
              <a:ea typeface="MS PGothic" pitchFamily="34" charset="-128"/>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A810B4BD-6EB3-40AC-BECB-E45DEAA412D9}" type="slidenum">
              <a:rPr lang="es-BO">
                <a:ea typeface="MS PGothic" pitchFamily="34" charset="-128"/>
              </a:rPr>
              <a:pPr>
                <a:defRPr/>
              </a:pPr>
              <a:t>‹Nº›</a:t>
            </a:fld>
            <a:endParaRPr lang="es-BO">
              <a:ea typeface="MS PGothic" pitchFamily="34" charset="-128"/>
            </a:endParaRPr>
          </a:p>
        </p:txBody>
      </p:sp>
    </p:spTree>
    <p:extLst>
      <p:ext uri="{BB962C8B-B14F-4D97-AF65-F5344CB8AC3E}">
        <p14:creationId xmlns:p14="http://schemas.microsoft.com/office/powerpoint/2010/main" val="194272054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92079789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57061084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633357-1559-4186-9736-5E37178780DD}"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AB7575-3535-4919-A501-93057E7B7C40}"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108515831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1">
                <a:latin typeface="Helvetica Neue" pitchFamily="-65" charset="0"/>
                <a:cs typeface="Arial" charset="0"/>
              </a:defRPr>
            </a:lvl1pPr>
          </a:lstStyle>
          <a:p>
            <a:pPr fontAlgn="base">
              <a:spcBef>
                <a:spcPct val="0"/>
              </a:spcBef>
              <a:spcAft>
                <a:spcPct val="0"/>
              </a:spcAft>
              <a:defRPr/>
            </a:pPr>
            <a:endParaRPr lang="es-ES">
              <a:solidFill>
                <a:srgbClr val="000000"/>
              </a:solidFill>
            </a:endParaRPr>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500" b="1" i="1">
                <a:latin typeface="Helvetica Neue" pitchFamily="-65" charset="0"/>
                <a:cs typeface="Arial" charset="0"/>
              </a:defRPr>
            </a:lvl1pPr>
          </a:lstStyle>
          <a:p>
            <a:pPr fontAlgn="base">
              <a:spcBef>
                <a:spcPct val="0"/>
              </a:spcBef>
              <a:spcAft>
                <a:spcPct val="0"/>
              </a:spcAft>
              <a:defRPr/>
            </a:pPr>
            <a:fld id="{D57ABC83-7241-4C11-9275-C8B151B3E51B}" type="slidenum">
              <a:rPr lang="en-US">
                <a:solidFill>
                  <a:srgbClr val="000000"/>
                </a:solidFill>
              </a:rPr>
              <a:pPr fontAlgn="base">
                <a:spcBef>
                  <a:spcPct val="0"/>
                </a:spcBef>
                <a:spcAft>
                  <a:spcPct val="0"/>
                </a:spcAft>
                <a:defRPr/>
              </a:pPr>
              <a:t>‹Nº›</a:t>
            </a:fld>
            <a:endParaRPr lang="en-US">
              <a:solidFill>
                <a:srgbClr val="000000"/>
              </a:solidFill>
            </a:endParaRPr>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Helvetica Neue" pitchFamily="-65" charset="0"/>
                <a:cs typeface="Arial" charset="0"/>
              </a:defRPr>
            </a:lvl1pPr>
          </a:lstStyle>
          <a:p>
            <a:pPr fontAlgn="base">
              <a:spcBef>
                <a:spcPct val="0"/>
              </a:spcBef>
              <a:spcAft>
                <a:spcPct val="0"/>
              </a:spcAft>
              <a:defRPr/>
            </a:pPr>
            <a:fld id="{080A1FC7-14F0-4FA5-9E96-593F6C327C45}" type="datetime1">
              <a:rPr lang="es-ES">
                <a:solidFill>
                  <a:srgbClr val="000000"/>
                </a:solidFill>
              </a:rPr>
              <a:pPr fontAlgn="base">
                <a:spcBef>
                  <a:spcPct val="0"/>
                </a:spcBef>
                <a:spcAft>
                  <a:spcPct val="0"/>
                </a:spcAft>
                <a:defRPr/>
              </a:pPr>
              <a:t>29/11/2014</a:t>
            </a:fld>
            <a:endParaRPr lang="es-ES">
              <a:solidFill>
                <a:srgbClr val="000000"/>
              </a:solidFill>
            </a:endParaRPr>
          </a:p>
        </p:txBody>
      </p:sp>
      <p:pic>
        <p:nvPicPr>
          <p:cNvPr id="1031" name="Picture 7" descr="2-ppt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1554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Lst>
  <p:hf hdr="0" ftr="0" dt="0"/>
  <p:txStyles>
    <p:titleStyle>
      <a:lvl1pPr algn="ctr" rtl="0" eaLnBrk="0" fontAlgn="base" hangingPunct="0">
        <a:spcBef>
          <a:spcPct val="0"/>
        </a:spcBef>
        <a:spcAft>
          <a:spcPct val="0"/>
        </a:spcAft>
        <a:defRPr sz="2500" b="1">
          <a:solidFill>
            <a:srgbClr val="0B2453"/>
          </a:solidFill>
          <a:latin typeface="Helvetica Neue"/>
          <a:ea typeface="MS PGothic" pitchFamily="34" charset="-128"/>
          <a:cs typeface="Helvetica Neue"/>
        </a:defRPr>
      </a:lvl1pPr>
      <a:lvl2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2pPr>
      <a:lvl3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3pPr>
      <a:lvl4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4pPr>
      <a:lvl5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514350" indent="-514350" algn="l" rtl="0" eaLnBrk="0" fontAlgn="base" hangingPunct="0">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0" fontAlgn="base" hangingPunct="0">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0" fontAlgn="base" hangingPunct="0">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0" fontAlgn="base" hangingPunct="0">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0" fontAlgn="base" hangingPunct="0">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1">
                <a:latin typeface="Helvetica Neue" pitchFamily="-65" charset="0"/>
                <a:cs typeface="Arial" charset="0"/>
              </a:defRPr>
            </a:lvl1pPr>
          </a:lstStyle>
          <a:p>
            <a:pPr fontAlgn="base">
              <a:spcBef>
                <a:spcPct val="0"/>
              </a:spcBef>
              <a:spcAft>
                <a:spcPct val="0"/>
              </a:spcAft>
              <a:defRPr/>
            </a:pPr>
            <a:endParaRPr lang="es-ES">
              <a:solidFill>
                <a:srgbClr val="000000"/>
              </a:solidFill>
            </a:endParaRPr>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500" b="1" i="1">
                <a:latin typeface="Helvetica Neue" pitchFamily="-65" charset="0"/>
                <a:cs typeface="Arial" charset="0"/>
              </a:defRPr>
            </a:lvl1pPr>
          </a:lstStyle>
          <a:p>
            <a:pPr fontAlgn="base">
              <a:spcBef>
                <a:spcPct val="0"/>
              </a:spcBef>
              <a:spcAft>
                <a:spcPct val="0"/>
              </a:spcAft>
              <a:defRPr/>
            </a:pPr>
            <a:fld id="{D57ABC83-7241-4C11-9275-C8B151B3E51B}" type="slidenum">
              <a:rPr lang="en-US">
                <a:solidFill>
                  <a:srgbClr val="000000"/>
                </a:solidFill>
              </a:rPr>
              <a:pPr fontAlgn="base">
                <a:spcBef>
                  <a:spcPct val="0"/>
                </a:spcBef>
                <a:spcAft>
                  <a:spcPct val="0"/>
                </a:spcAft>
                <a:defRPr/>
              </a:pPr>
              <a:t>‹Nº›</a:t>
            </a:fld>
            <a:endParaRPr lang="en-US">
              <a:solidFill>
                <a:srgbClr val="000000"/>
              </a:solidFill>
            </a:endParaRPr>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Helvetica Neue" pitchFamily="-65" charset="0"/>
                <a:cs typeface="Arial" charset="0"/>
              </a:defRPr>
            </a:lvl1pPr>
          </a:lstStyle>
          <a:p>
            <a:pPr fontAlgn="base">
              <a:spcBef>
                <a:spcPct val="0"/>
              </a:spcBef>
              <a:spcAft>
                <a:spcPct val="0"/>
              </a:spcAft>
              <a:defRPr/>
            </a:pPr>
            <a:fld id="{080A1FC7-14F0-4FA5-9E96-593F6C327C45}" type="datetime1">
              <a:rPr lang="es-ES">
                <a:solidFill>
                  <a:srgbClr val="000000"/>
                </a:solidFill>
              </a:rPr>
              <a:pPr fontAlgn="base">
                <a:spcBef>
                  <a:spcPct val="0"/>
                </a:spcBef>
                <a:spcAft>
                  <a:spcPct val="0"/>
                </a:spcAft>
                <a:defRPr/>
              </a:pPr>
              <a:t>29/11/2014</a:t>
            </a:fld>
            <a:endParaRPr lang="es-ES">
              <a:solidFill>
                <a:srgbClr val="000000"/>
              </a:solidFill>
            </a:endParaRPr>
          </a:p>
        </p:txBody>
      </p:sp>
      <p:pic>
        <p:nvPicPr>
          <p:cNvPr id="1031" name="Picture 7" descr="2-ppt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97583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Lst>
  <p:hf hdr="0" ftr="0" dt="0"/>
  <p:txStyles>
    <p:titleStyle>
      <a:lvl1pPr algn="ctr" rtl="0" eaLnBrk="0" fontAlgn="base" hangingPunct="0">
        <a:spcBef>
          <a:spcPct val="0"/>
        </a:spcBef>
        <a:spcAft>
          <a:spcPct val="0"/>
        </a:spcAft>
        <a:defRPr sz="2500" b="1">
          <a:solidFill>
            <a:srgbClr val="0B2453"/>
          </a:solidFill>
          <a:latin typeface="Helvetica Neue"/>
          <a:ea typeface="MS PGothic" pitchFamily="34" charset="-128"/>
          <a:cs typeface="Helvetica Neue"/>
        </a:defRPr>
      </a:lvl1pPr>
      <a:lvl2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2pPr>
      <a:lvl3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3pPr>
      <a:lvl4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4pPr>
      <a:lvl5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514350" indent="-514350" algn="l" rtl="0" eaLnBrk="0" fontAlgn="base" hangingPunct="0">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0" fontAlgn="base" hangingPunct="0">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0" fontAlgn="base" hangingPunct="0">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0" fontAlgn="base" hangingPunct="0">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0" fontAlgn="base" hangingPunct="0">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AF7E4-0DCD-4E3E-8705-6106D7FA816D}"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93892-17C0-4084-87DA-40F5EBA8C89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2186467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1">
                <a:latin typeface="Helvetica Neue" pitchFamily="-65" charset="0"/>
                <a:cs typeface="Arial" charset="0"/>
              </a:defRPr>
            </a:lvl1pPr>
          </a:lstStyle>
          <a:p>
            <a:pPr fontAlgn="base">
              <a:spcBef>
                <a:spcPct val="0"/>
              </a:spcBef>
              <a:spcAft>
                <a:spcPct val="0"/>
              </a:spcAft>
              <a:defRPr/>
            </a:pPr>
            <a:endParaRPr lang="es-ES">
              <a:solidFill>
                <a:srgbClr val="000000"/>
              </a:solidFill>
            </a:endParaRPr>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500" b="1" i="1">
                <a:latin typeface="Helvetica Neue" pitchFamily="-65" charset="0"/>
                <a:cs typeface="Arial" charset="0"/>
              </a:defRPr>
            </a:lvl1pPr>
          </a:lstStyle>
          <a:p>
            <a:pPr fontAlgn="base">
              <a:spcBef>
                <a:spcPct val="0"/>
              </a:spcBef>
              <a:spcAft>
                <a:spcPct val="0"/>
              </a:spcAft>
              <a:defRPr/>
            </a:pPr>
            <a:fld id="{D57ABC83-7241-4C11-9275-C8B151B3E51B}" type="slidenum">
              <a:rPr lang="en-US">
                <a:solidFill>
                  <a:srgbClr val="000000"/>
                </a:solidFill>
              </a:rPr>
              <a:pPr fontAlgn="base">
                <a:spcBef>
                  <a:spcPct val="0"/>
                </a:spcBef>
                <a:spcAft>
                  <a:spcPct val="0"/>
                </a:spcAft>
                <a:defRPr/>
              </a:pPr>
              <a:t>‹Nº›</a:t>
            </a:fld>
            <a:endParaRPr lang="en-US">
              <a:solidFill>
                <a:srgbClr val="000000"/>
              </a:solidFill>
            </a:endParaRPr>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Helvetica Neue" pitchFamily="-65" charset="0"/>
                <a:cs typeface="Arial" charset="0"/>
              </a:defRPr>
            </a:lvl1pPr>
          </a:lstStyle>
          <a:p>
            <a:pPr fontAlgn="base">
              <a:spcBef>
                <a:spcPct val="0"/>
              </a:spcBef>
              <a:spcAft>
                <a:spcPct val="0"/>
              </a:spcAft>
              <a:defRPr/>
            </a:pPr>
            <a:fld id="{080A1FC7-14F0-4FA5-9E96-593F6C327C45}" type="datetime1">
              <a:rPr lang="es-ES">
                <a:solidFill>
                  <a:srgbClr val="000000"/>
                </a:solidFill>
              </a:rPr>
              <a:pPr fontAlgn="base">
                <a:spcBef>
                  <a:spcPct val="0"/>
                </a:spcBef>
                <a:spcAft>
                  <a:spcPct val="0"/>
                </a:spcAft>
                <a:defRPr/>
              </a:pPr>
              <a:t>29/11/2014</a:t>
            </a:fld>
            <a:endParaRPr lang="es-ES">
              <a:solidFill>
                <a:srgbClr val="000000"/>
              </a:solidFill>
            </a:endParaRPr>
          </a:p>
        </p:txBody>
      </p:sp>
      <p:pic>
        <p:nvPicPr>
          <p:cNvPr id="1031" name="Picture 7" descr="2-ppt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9430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Lst>
  <p:hf hdr="0" ftr="0" dt="0"/>
  <p:txStyles>
    <p:titleStyle>
      <a:lvl1pPr algn="ctr" rtl="0" eaLnBrk="0" fontAlgn="base" hangingPunct="0">
        <a:spcBef>
          <a:spcPct val="0"/>
        </a:spcBef>
        <a:spcAft>
          <a:spcPct val="0"/>
        </a:spcAft>
        <a:defRPr sz="2500" b="1">
          <a:solidFill>
            <a:srgbClr val="0B2453"/>
          </a:solidFill>
          <a:latin typeface="Helvetica Neue"/>
          <a:ea typeface="MS PGothic" pitchFamily="34" charset="-128"/>
          <a:cs typeface="Helvetica Neue"/>
        </a:defRPr>
      </a:lvl1pPr>
      <a:lvl2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2pPr>
      <a:lvl3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3pPr>
      <a:lvl4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4pPr>
      <a:lvl5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514350" indent="-514350" algn="l" rtl="0" eaLnBrk="0" fontAlgn="base" hangingPunct="0">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0" fontAlgn="base" hangingPunct="0">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0" fontAlgn="base" hangingPunct="0">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0" fontAlgn="base" hangingPunct="0">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0" fontAlgn="base" hangingPunct="0">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1">
                <a:latin typeface="Helvetica Neue" pitchFamily="-65" charset="0"/>
                <a:cs typeface="Arial" charset="0"/>
              </a:defRPr>
            </a:lvl1pPr>
          </a:lstStyle>
          <a:p>
            <a:pPr fontAlgn="base">
              <a:spcBef>
                <a:spcPct val="0"/>
              </a:spcBef>
              <a:spcAft>
                <a:spcPct val="0"/>
              </a:spcAft>
              <a:defRPr/>
            </a:pPr>
            <a:endParaRPr lang="es-ES">
              <a:solidFill>
                <a:srgbClr val="000000"/>
              </a:solidFill>
            </a:endParaRPr>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500" b="1" i="1">
                <a:latin typeface="Helvetica Neue" pitchFamily="-65" charset="0"/>
                <a:cs typeface="Arial" charset="0"/>
              </a:defRPr>
            </a:lvl1pPr>
          </a:lstStyle>
          <a:p>
            <a:pPr fontAlgn="base">
              <a:spcBef>
                <a:spcPct val="0"/>
              </a:spcBef>
              <a:spcAft>
                <a:spcPct val="0"/>
              </a:spcAft>
              <a:defRPr/>
            </a:pPr>
            <a:fld id="{D57ABC83-7241-4C11-9275-C8B151B3E51B}" type="slidenum">
              <a:rPr lang="en-US">
                <a:solidFill>
                  <a:srgbClr val="000000"/>
                </a:solidFill>
              </a:rPr>
              <a:pPr fontAlgn="base">
                <a:spcBef>
                  <a:spcPct val="0"/>
                </a:spcBef>
                <a:spcAft>
                  <a:spcPct val="0"/>
                </a:spcAft>
                <a:defRPr/>
              </a:pPr>
              <a:t>‹Nº›</a:t>
            </a:fld>
            <a:endParaRPr lang="en-US">
              <a:solidFill>
                <a:srgbClr val="000000"/>
              </a:solidFill>
            </a:endParaRPr>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Helvetica Neue" pitchFamily="-65" charset="0"/>
                <a:cs typeface="Arial" charset="0"/>
              </a:defRPr>
            </a:lvl1pPr>
          </a:lstStyle>
          <a:p>
            <a:pPr fontAlgn="base">
              <a:spcBef>
                <a:spcPct val="0"/>
              </a:spcBef>
              <a:spcAft>
                <a:spcPct val="0"/>
              </a:spcAft>
              <a:defRPr/>
            </a:pPr>
            <a:fld id="{080A1FC7-14F0-4FA5-9E96-593F6C327C45}" type="datetime1">
              <a:rPr lang="es-ES">
                <a:solidFill>
                  <a:srgbClr val="000000"/>
                </a:solidFill>
              </a:rPr>
              <a:pPr fontAlgn="base">
                <a:spcBef>
                  <a:spcPct val="0"/>
                </a:spcBef>
                <a:spcAft>
                  <a:spcPct val="0"/>
                </a:spcAft>
                <a:defRPr/>
              </a:pPr>
              <a:t>29/11/2014</a:t>
            </a:fld>
            <a:endParaRPr lang="es-ES">
              <a:solidFill>
                <a:srgbClr val="000000"/>
              </a:solidFill>
            </a:endParaRPr>
          </a:p>
        </p:txBody>
      </p:sp>
      <p:pic>
        <p:nvPicPr>
          <p:cNvPr id="1031" name="Picture 7" descr="2-ppt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80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Lst>
  <p:hf hdr="0" ftr="0" dt="0"/>
  <p:txStyles>
    <p:titleStyle>
      <a:lvl1pPr algn="ctr" rtl="0" eaLnBrk="0" fontAlgn="base" hangingPunct="0">
        <a:spcBef>
          <a:spcPct val="0"/>
        </a:spcBef>
        <a:spcAft>
          <a:spcPct val="0"/>
        </a:spcAft>
        <a:defRPr sz="2500" b="1">
          <a:solidFill>
            <a:srgbClr val="0B2453"/>
          </a:solidFill>
          <a:latin typeface="Helvetica Neue"/>
          <a:ea typeface="MS PGothic" pitchFamily="34" charset="-128"/>
          <a:cs typeface="Helvetica Neue"/>
        </a:defRPr>
      </a:lvl1pPr>
      <a:lvl2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2pPr>
      <a:lvl3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3pPr>
      <a:lvl4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4pPr>
      <a:lvl5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514350" indent="-514350" algn="l" rtl="0" eaLnBrk="0" fontAlgn="base" hangingPunct="0">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0" fontAlgn="base" hangingPunct="0">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0" fontAlgn="base" hangingPunct="0">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0" fontAlgn="base" hangingPunct="0">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0" fontAlgn="base" hangingPunct="0">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F1CD-1369-4C30-9593-5A64326BE61C}" type="datetimeFigureOut">
              <a:rPr lang="es-BO" smtClean="0">
                <a:solidFill>
                  <a:prstClr val="black">
                    <a:tint val="75000"/>
                  </a:prstClr>
                </a:solidFill>
                <a:cs typeface="Arial" pitchFamily="34" charset="0"/>
              </a:rPr>
              <a:pPr/>
              <a:t>29/11/2014</a:t>
            </a:fld>
            <a:endParaRPr lang="es-BO">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1454-AB16-4072-8082-FC983460A351}" type="slidenum">
              <a:rPr lang="es-BO" smtClean="0">
                <a:solidFill>
                  <a:prstClr val="black">
                    <a:tint val="75000"/>
                  </a:prstClr>
                </a:solidFill>
                <a:cs typeface="Arial" pitchFamily="34" charset="0"/>
              </a:rPr>
              <a:pPr/>
              <a:t>‹Nº›</a:t>
            </a:fld>
            <a:endParaRPr lang="es-BO">
              <a:solidFill>
                <a:prstClr val="black">
                  <a:tint val="75000"/>
                </a:prstClr>
              </a:solidFill>
              <a:cs typeface="Arial" pitchFamily="34" charset="0"/>
            </a:endParaRPr>
          </a:p>
        </p:txBody>
      </p:sp>
    </p:spTree>
    <p:extLst>
      <p:ext uri="{BB962C8B-B14F-4D97-AF65-F5344CB8AC3E}">
        <p14:creationId xmlns:p14="http://schemas.microsoft.com/office/powerpoint/2010/main" val="3680370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22918-3581-480D-8B2F-C5E107BFD27B}"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23CA-C080-46CD-A82C-05923A42648C}"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62007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1B7D8-14E0-4A70-8734-BE7FE0F5A50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FFEEF-474A-4C80-B447-7A112068DBC6}"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441567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F17FD6-85AA-4373-8A13-7F807D675363}" type="datetimeFigureOut">
              <a:rPr lang="es-BO" smtClean="0">
                <a:solidFill>
                  <a:prstClr val="black">
                    <a:tint val="75000"/>
                  </a:prstClr>
                </a:solidFill>
              </a:rPr>
              <a:pPr/>
              <a:t>29/11/2014</a:t>
            </a:fld>
            <a:endParaRPr lang="es-BO">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BO">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32801E-4627-4953-B08D-B6B4F17F0088}"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4948625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B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76885-5C8B-4AAD-B419-0FF7E6F113E3}" type="datetimeFigureOut">
              <a:rPr lang="es-BO" smtClean="0">
                <a:solidFill>
                  <a:prstClr val="black">
                    <a:tint val="75000"/>
                  </a:prstClr>
                </a:solidFill>
              </a:rPr>
              <a:pPr/>
              <a:t>29/11/2014</a:t>
            </a:fld>
            <a:endParaRPr lang="es-B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7661F-D2DF-4779-B5C2-00F32C0FB8DA}" type="slidenum">
              <a:rPr lang="es-BO" smtClean="0">
                <a:solidFill>
                  <a:prstClr val="black">
                    <a:tint val="75000"/>
                  </a:prstClr>
                </a:solidFill>
              </a:rPr>
              <a:pPr/>
              <a:t>‹Nº›</a:t>
            </a:fld>
            <a:endParaRPr lang="es-BO">
              <a:solidFill>
                <a:prstClr val="black">
                  <a:tint val="75000"/>
                </a:prstClr>
              </a:solidFill>
            </a:endParaRPr>
          </a:p>
        </p:txBody>
      </p:sp>
    </p:spTree>
    <p:extLst>
      <p:ext uri="{BB962C8B-B14F-4D97-AF65-F5344CB8AC3E}">
        <p14:creationId xmlns:p14="http://schemas.microsoft.com/office/powerpoint/2010/main" val="37759257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BO" smtClean="0"/>
          </a:p>
        </p:txBody>
      </p:sp>
      <p:sp>
        <p:nvSpPr>
          <p:cNvPr id="921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fld id="{E7B43791-25B6-4E3A-9B57-FF7B3E547B7C}" type="datetimeFigureOut">
              <a:rPr lang="es-BO">
                <a:cs typeface="Arial" pitchFamily="34" charset="0"/>
              </a:rPr>
              <a:pPr>
                <a:defRPr/>
              </a:pPr>
              <a:t>29/11/2014</a:t>
            </a:fld>
            <a:endParaRPr lang="es-BO">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endParaRPr lang="es-BO">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pPr fontAlgn="base">
              <a:spcBef>
                <a:spcPct val="0"/>
              </a:spcBef>
              <a:spcAft>
                <a:spcPct val="0"/>
              </a:spcAft>
            </a:pPr>
            <a:fld id="{C451AE14-8078-4657-9C9B-978451CDE820}" type="slidenum">
              <a:rPr lang="es-BO">
                <a:cs typeface="Arial" pitchFamily="34" charset="0"/>
              </a:rPr>
              <a:pPr fontAlgn="base">
                <a:spcBef>
                  <a:spcPct val="0"/>
                </a:spcBef>
                <a:spcAft>
                  <a:spcPct val="0"/>
                </a:spcAft>
              </a:pPr>
              <a:t>‹Nº›</a:t>
            </a:fld>
            <a:endParaRPr lang="es-BO">
              <a:cs typeface="Arial" pitchFamily="34" charset="0"/>
            </a:endParaRPr>
          </a:p>
        </p:txBody>
      </p:sp>
    </p:spTree>
    <p:extLst>
      <p:ext uri="{BB962C8B-B14F-4D97-AF65-F5344CB8AC3E}">
        <p14:creationId xmlns:p14="http://schemas.microsoft.com/office/powerpoint/2010/main" val="2176911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BO" smtClean="0"/>
          </a:p>
        </p:txBody>
      </p:sp>
      <p:sp>
        <p:nvSpPr>
          <p:cNvPr id="1024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fld id="{E12B88AE-06D0-4989-9EBC-1ACDA3CAF304}" type="datetimeFigureOut">
              <a:rPr lang="es-BO">
                <a:cs typeface="Arial" pitchFamily="34" charset="0"/>
              </a:rPr>
              <a:pPr>
                <a:defRPr/>
              </a:pPr>
              <a:t>29/11/2014</a:t>
            </a:fld>
            <a:endParaRPr lang="es-BO">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S PGothic" pitchFamily="34" charset="-128"/>
              </a:defRPr>
            </a:lvl1pPr>
          </a:lstStyle>
          <a:p>
            <a:pPr>
              <a:defRPr/>
            </a:pPr>
            <a:endParaRPr lang="es-BO">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pPr fontAlgn="base">
              <a:spcBef>
                <a:spcPct val="0"/>
              </a:spcBef>
              <a:spcAft>
                <a:spcPct val="0"/>
              </a:spcAft>
            </a:pPr>
            <a:fld id="{7539D616-670B-4384-A672-7B34595B8BFE}" type="slidenum">
              <a:rPr lang="es-BO">
                <a:cs typeface="Arial" pitchFamily="34" charset="0"/>
              </a:rPr>
              <a:pPr fontAlgn="base">
                <a:spcBef>
                  <a:spcPct val="0"/>
                </a:spcBef>
                <a:spcAft>
                  <a:spcPct val="0"/>
                </a:spcAft>
              </a:pPr>
              <a:t>‹Nº›</a:t>
            </a:fld>
            <a:endParaRPr lang="es-BO">
              <a:cs typeface="Arial" pitchFamily="34" charset="0"/>
            </a:endParaRPr>
          </a:p>
        </p:txBody>
      </p:sp>
    </p:spTree>
    <p:extLst>
      <p:ext uri="{BB962C8B-B14F-4D97-AF65-F5344CB8AC3E}">
        <p14:creationId xmlns:p14="http://schemas.microsoft.com/office/powerpoint/2010/main" val="401412309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9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0.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0.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9.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Hoja_de_c_lculo_de_Microsoft_Excel_97-20031.xls"/></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5719"/>
            <a:ext cx="8572528" cy="6857999"/>
          </a:xfrm>
          <a:ln>
            <a:noFill/>
          </a:ln>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4800" dirty="0" smtClean="0"/>
              <a:t> BOLIVIA: EFECTOS DE LA BAJADA DE PRECIOS DE MATERIAS PRIMAS EN LA ECONOMIA NACIONAL  </a:t>
            </a:r>
            <a:endParaRPr lang="es-BO" sz="48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Gráfico"/>
          <p:cNvGraphicFramePr/>
          <p:nvPr/>
        </p:nvGraphicFramePr>
        <p:xfrm>
          <a:off x="214282" y="1357298"/>
          <a:ext cx="8715436"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541624" y="74519"/>
            <a:ext cx="6000792" cy="1354217"/>
          </a:xfrm>
          <a:prstGeom prst="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ESTAÑO</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a:t>
            </a:r>
            <a:r>
              <a:rPr lang="es-BO" sz="2800" b="1" dirty="0"/>
              <a:t>US/LF)</a:t>
            </a:r>
          </a:p>
        </p:txBody>
      </p:sp>
      <p:sp>
        <p:nvSpPr>
          <p:cNvPr id="4" name="3 CuadroTexto"/>
          <p:cNvSpPr txBox="1"/>
          <p:nvPr/>
        </p:nvSpPr>
        <p:spPr>
          <a:xfrm>
            <a:off x="7929554" y="6473370"/>
            <a:ext cx="1428792" cy="553998"/>
          </a:xfrm>
          <a:prstGeom prst="rect">
            <a:avLst/>
          </a:prstGeom>
          <a:noFill/>
        </p:spPr>
        <p:txBody>
          <a:bodyPr wrap="square" rtlCol="0">
            <a:spAutoFit/>
          </a:bodyPr>
          <a:lstStyle/>
          <a:p>
            <a:r>
              <a:rPr lang="es-BO" sz="1200" dirty="0" smtClean="0">
                <a:solidFill>
                  <a:sysClr val="windowText" lastClr="000000"/>
                </a:solidFill>
              </a:rPr>
              <a:t>* Hasta </a:t>
            </a:r>
            <a:r>
              <a:rPr lang="es-BO" sz="1200" dirty="0" err="1" smtClean="0">
                <a:solidFill>
                  <a:sysClr val="windowText" lastClr="000000"/>
                </a:solidFill>
              </a:rPr>
              <a:t>sept</a:t>
            </a:r>
            <a:r>
              <a:rPr lang="es-BO" sz="1200" dirty="0" smtClean="0">
                <a:solidFill>
                  <a:sysClr val="windowText" lastClr="000000"/>
                </a:solidFill>
              </a:rPr>
              <a:t>/2014</a:t>
            </a:r>
          </a:p>
          <a:p>
            <a:endParaRPr lang="es-BO" dirty="0"/>
          </a:p>
        </p:txBody>
      </p:sp>
      <p:sp>
        <p:nvSpPr>
          <p:cNvPr id="5" name="4 CuadroTexto"/>
          <p:cNvSpPr txBox="1"/>
          <p:nvPr/>
        </p:nvSpPr>
        <p:spPr>
          <a:xfrm>
            <a:off x="8643966" y="6072206"/>
            <a:ext cx="357190" cy="369332"/>
          </a:xfrm>
          <a:prstGeom prst="rect">
            <a:avLst/>
          </a:prstGeom>
          <a:noFill/>
        </p:spPr>
        <p:txBody>
          <a:bodyPr wrap="square" rtlCol="0">
            <a:spAutoFit/>
          </a:bodyPr>
          <a:lstStyle/>
          <a:p>
            <a:r>
              <a:rPr lang="es-BO" dirty="0" smtClean="0"/>
              <a:t>*</a:t>
            </a:r>
            <a:endParaRPr lang="es-B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Gráfico"/>
          <p:cNvGraphicFramePr/>
          <p:nvPr/>
        </p:nvGraphicFramePr>
        <p:xfrm>
          <a:off x="214282" y="1428736"/>
          <a:ext cx="8643998" cy="5160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85918" y="74519"/>
            <a:ext cx="6000792" cy="13542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ORO</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($US/O.T.)</a:t>
            </a:r>
            <a:endParaRPr lang="es-BO" sz="2800" b="1" dirty="0"/>
          </a:p>
        </p:txBody>
      </p:sp>
      <p:sp>
        <p:nvSpPr>
          <p:cNvPr id="5" name="4 CuadroTexto"/>
          <p:cNvSpPr txBox="1"/>
          <p:nvPr/>
        </p:nvSpPr>
        <p:spPr>
          <a:xfrm>
            <a:off x="7929554" y="6473370"/>
            <a:ext cx="1428792" cy="553998"/>
          </a:xfrm>
          <a:prstGeom prst="rect">
            <a:avLst/>
          </a:prstGeom>
          <a:noFill/>
        </p:spPr>
        <p:txBody>
          <a:bodyPr wrap="square" rtlCol="0">
            <a:spAutoFit/>
          </a:bodyPr>
          <a:lstStyle/>
          <a:p>
            <a:r>
              <a:rPr lang="es-BO" sz="1200" dirty="0" smtClean="0">
                <a:solidFill>
                  <a:sysClr val="windowText" lastClr="000000"/>
                </a:solidFill>
              </a:rPr>
              <a:t>* Hasta </a:t>
            </a:r>
            <a:r>
              <a:rPr lang="es-BO" sz="1200" dirty="0" err="1" smtClean="0">
                <a:solidFill>
                  <a:sysClr val="windowText" lastClr="000000"/>
                </a:solidFill>
              </a:rPr>
              <a:t>sept</a:t>
            </a:r>
            <a:r>
              <a:rPr lang="es-BO" sz="1200" dirty="0" smtClean="0">
                <a:solidFill>
                  <a:sysClr val="windowText" lastClr="000000"/>
                </a:solidFill>
              </a:rPr>
              <a:t>/2014</a:t>
            </a:r>
          </a:p>
          <a:p>
            <a:endParaRPr lang="es-BO" dirty="0"/>
          </a:p>
        </p:txBody>
      </p:sp>
      <p:sp>
        <p:nvSpPr>
          <p:cNvPr id="6" name="5 CuadroTexto"/>
          <p:cNvSpPr txBox="1"/>
          <p:nvPr/>
        </p:nvSpPr>
        <p:spPr>
          <a:xfrm>
            <a:off x="8572528" y="6131502"/>
            <a:ext cx="357190" cy="369332"/>
          </a:xfrm>
          <a:prstGeom prst="rect">
            <a:avLst/>
          </a:prstGeom>
          <a:noFill/>
        </p:spPr>
        <p:txBody>
          <a:bodyPr wrap="square" rtlCol="0">
            <a:spAutoFit/>
          </a:bodyPr>
          <a:lstStyle/>
          <a:p>
            <a:r>
              <a:rPr lang="es-BO" dirty="0" smtClean="0"/>
              <a:t>*</a:t>
            </a:r>
            <a:endParaRPr lang="es-B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2 Gráfico"/>
          <p:cNvGraphicFramePr/>
          <p:nvPr/>
        </p:nvGraphicFramePr>
        <p:xfrm>
          <a:off x="285720" y="1285860"/>
          <a:ext cx="8572560" cy="53578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85918" y="74519"/>
            <a:ext cx="6000792" cy="1354217"/>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es-BO" sz="5400" b="1" dirty="0" smtClean="0"/>
              <a:t>PLATA</a:t>
            </a:r>
            <a:endParaRPr lang="es-BO" sz="3600" b="1" dirty="0" smtClean="0"/>
          </a:p>
          <a:p>
            <a:pPr algn="ctr">
              <a:defRPr sz="1800" b="1" i="0" u="none" strike="noStrike" kern="1200" baseline="0">
                <a:solidFill>
                  <a:sysClr val="windowText" lastClr="000000"/>
                </a:solidFill>
                <a:latin typeface="+mn-lt"/>
                <a:ea typeface="+mn-ea"/>
                <a:cs typeface="+mn-cs"/>
              </a:defRPr>
            </a:pPr>
            <a:r>
              <a:rPr lang="es-BO" sz="2800" b="1" dirty="0" smtClean="0"/>
              <a:t>($US/O.T.)</a:t>
            </a:r>
            <a:endParaRPr lang="es-BO" sz="2800" b="1" dirty="0"/>
          </a:p>
        </p:txBody>
      </p:sp>
      <p:sp>
        <p:nvSpPr>
          <p:cNvPr id="5" name="4 CuadroTexto"/>
          <p:cNvSpPr txBox="1"/>
          <p:nvPr/>
        </p:nvSpPr>
        <p:spPr>
          <a:xfrm>
            <a:off x="7929554" y="6473370"/>
            <a:ext cx="1428792" cy="553998"/>
          </a:xfrm>
          <a:prstGeom prst="rect">
            <a:avLst/>
          </a:prstGeom>
          <a:noFill/>
        </p:spPr>
        <p:txBody>
          <a:bodyPr wrap="square" rtlCol="0">
            <a:spAutoFit/>
          </a:bodyPr>
          <a:lstStyle/>
          <a:p>
            <a:r>
              <a:rPr lang="es-BO" sz="1200" dirty="0" smtClean="0">
                <a:solidFill>
                  <a:sysClr val="windowText" lastClr="000000"/>
                </a:solidFill>
              </a:rPr>
              <a:t>* Hasta </a:t>
            </a:r>
            <a:r>
              <a:rPr lang="es-BO" sz="1200" dirty="0" err="1" smtClean="0">
                <a:solidFill>
                  <a:sysClr val="windowText" lastClr="000000"/>
                </a:solidFill>
              </a:rPr>
              <a:t>sept</a:t>
            </a:r>
            <a:r>
              <a:rPr lang="es-BO" sz="1200" dirty="0" smtClean="0">
                <a:solidFill>
                  <a:sysClr val="windowText" lastClr="000000"/>
                </a:solidFill>
              </a:rPr>
              <a:t>/2014</a:t>
            </a:r>
          </a:p>
          <a:p>
            <a:endParaRPr lang="es-BO" dirty="0"/>
          </a:p>
        </p:txBody>
      </p:sp>
      <p:sp>
        <p:nvSpPr>
          <p:cNvPr id="6" name="5 CuadroTexto"/>
          <p:cNvSpPr txBox="1"/>
          <p:nvPr/>
        </p:nvSpPr>
        <p:spPr>
          <a:xfrm>
            <a:off x="8572528" y="6202940"/>
            <a:ext cx="357190" cy="369332"/>
          </a:xfrm>
          <a:prstGeom prst="rect">
            <a:avLst/>
          </a:prstGeom>
          <a:noFill/>
        </p:spPr>
        <p:txBody>
          <a:bodyPr wrap="square" rtlCol="0">
            <a:spAutoFit/>
          </a:bodyPr>
          <a:lstStyle/>
          <a:p>
            <a:r>
              <a:rPr lang="es-BO" dirty="0" smtClean="0"/>
              <a:t>*</a:t>
            </a:r>
            <a:endParaRPr lang="es-B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srcRect/>
          <a:stretch>
            <a:fillRect/>
          </a:stretch>
        </p:blipFill>
        <p:spPr bwMode="auto">
          <a:xfrm>
            <a:off x="68263" y="1071563"/>
            <a:ext cx="8993187" cy="4786312"/>
          </a:xfrm>
          <a:prstGeom prst="rect">
            <a:avLst/>
          </a:prstGeom>
          <a:noFill/>
          <a:ln w="9525">
            <a:noFill/>
            <a:miter lim="800000"/>
            <a:headEnd/>
            <a:tailEnd/>
          </a:ln>
          <a:effectLst/>
        </p:spPr>
      </p:pic>
    </p:spTree>
    <p:extLst>
      <p:ext uri="{BB962C8B-B14F-4D97-AF65-F5344CB8AC3E}">
        <p14:creationId xmlns:p14="http://schemas.microsoft.com/office/powerpoint/2010/main" val="30968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fontAlgn="auto" hangingPunct="1">
              <a:spcAft>
                <a:spcPts val="0"/>
              </a:spcAft>
              <a:defRPr/>
            </a:pPr>
            <a:r>
              <a:rPr lang="es-BO" b="1" dirty="0" smtClean="0">
                <a:effectLst>
                  <a:outerShdw blurRad="38100" dist="38100" dir="2700000" algn="tl">
                    <a:srgbClr val="000000">
                      <a:alpha val="43137"/>
                    </a:srgbClr>
                  </a:outerShdw>
                </a:effectLst>
                <a:latin typeface="Century Gothic" pitchFamily="34" charset="0"/>
              </a:rPr>
              <a:t>PGE 2012 COSTO DE LOS BONOS  </a:t>
            </a:r>
            <a:br>
              <a:rPr lang="es-BO" b="1" dirty="0" smtClean="0">
                <a:effectLst>
                  <a:outerShdw blurRad="38100" dist="38100" dir="2700000" algn="tl">
                    <a:srgbClr val="000000">
                      <a:alpha val="43137"/>
                    </a:srgbClr>
                  </a:outerShdw>
                </a:effectLst>
                <a:latin typeface="Century Gothic" pitchFamily="34" charset="0"/>
              </a:rPr>
            </a:br>
            <a:r>
              <a:rPr lang="es-BO" b="1" dirty="0" smtClean="0">
                <a:effectLst>
                  <a:outerShdw blurRad="38100" dist="38100" dir="2700000" algn="tl">
                    <a:srgbClr val="000000">
                      <a:alpha val="43137"/>
                    </a:srgbClr>
                  </a:outerShdw>
                </a:effectLst>
                <a:latin typeface="Century Gothic" pitchFamily="34" charset="0"/>
              </a:rPr>
              <a:t> (</a:t>
            </a:r>
            <a:r>
              <a:rPr lang="es-BO" sz="2700" b="1" dirty="0" smtClean="0">
                <a:effectLst>
                  <a:outerShdw blurRad="38100" dist="38100" dir="2700000" algn="tl">
                    <a:srgbClr val="000000">
                      <a:alpha val="43137"/>
                    </a:srgbClr>
                  </a:outerShdw>
                </a:effectLst>
                <a:latin typeface="Century Gothic" pitchFamily="34" charset="0"/>
              </a:rPr>
              <a:t>millones de bolivianos</a:t>
            </a:r>
            <a:r>
              <a:rPr lang="es-BO" b="1" dirty="0" smtClean="0">
                <a:effectLst>
                  <a:outerShdw blurRad="38100" dist="38100" dir="2700000" algn="tl">
                    <a:srgbClr val="000000">
                      <a:alpha val="43137"/>
                    </a:srgbClr>
                  </a:outerShdw>
                </a:effectLst>
                <a:latin typeface="Century Gothic" pitchFamily="34" charset="0"/>
              </a:rPr>
              <a:t>)</a:t>
            </a:r>
            <a:endParaRPr lang="es-BO" b="1" dirty="0">
              <a:effectLst>
                <a:outerShdw blurRad="38100" dist="38100" dir="2700000" algn="tl">
                  <a:srgbClr val="000000">
                    <a:alpha val="43137"/>
                  </a:srgbClr>
                </a:outerShdw>
              </a:effectLst>
              <a:latin typeface="Century Gothic" pitchFamily="34" charset="0"/>
            </a:endParaRPr>
          </a:p>
        </p:txBody>
      </p:sp>
      <p:pic>
        <p:nvPicPr>
          <p:cNvPr id="370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817689"/>
            <a:ext cx="8477280" cy="404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5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1 Gráfico"/>
          <p:cNvGraphicFramePr/>
          <p:nvPr/>
        </p:nvGraphicFramePr>
        <p:xfrm>
          <a:off x="-85726" y="357166"/>
          <a:ext cx="9229726" cy="550072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5 Conector recto"/>
          <p:cNvCxnSpPr/>
          <p:nvPr/>
        </p:nvCxnSpPr>
        <p:spPr>
          <a:xfrm rot="5400000" flipH="1" flipV="1">
            <a:off x="-963651" y="3106735"/>
            <a:ext cx="392909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9 Conector recto"/>
          <p:cNvCxnSpPr/>
          <p:nvPr/>
        </p:nvCxnSpPr>
        <p:spPr>
          <a:xfrm rot="5400000" flipH="1" flipV="1">
            <a:off x="113913" y="3000372"/>
            <a:ext cx="385765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11 Conector recto"/>
          <p:cNvCxnSpPr/>
          <p:nvPr/>
        </p:nvCxnSpPr>
        <p:spPr>
          <a:xfrm rot="5400000" flipH="1" flipV="1">
            <a:off x="1171906" y="3000372"/>
            <a:ext cx="385765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13 Conector recto"/>
          <p:cNvCxnSpPr/>
          <p:nvPr/>
        </p:nvCxnSpPr>
        <p:spPr>
          <a:xfrm rot="5400000" flipH="1" flipV="1">
            <a:off x="4358480" y="2999578"/>
            <a:ext cx="385765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15 Conector recto"/>
          <p:cNvCxnSpPr/>
          <p:nvPr/>
        </p:nvCxnSpPr>
        <p:spPr>
          <a:xfrm rot="5400000" flipH="1" flipV="1">
            <a:off x="5365097" y="2963859"/>
            <a:ext cx="392909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17 Conector recto"/>
          <p:cNvCxnSpPr/>
          <p:nvPr/>
        </p:nvCxnSpPr>
        <p:spPr>
          <a:xfrm rot="5400000" flipH="1" flipV="1">
            <a:off x="6422599" y="2964653"/>
            <a:ext cx="392909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9" name="18 CuadroTexto"/>
          <p:cNvSpPr txBox="1"/>
          <p:nvPr/>
        </p:nvSpPr>
        <p:spPr>
          <a:xfrm>
            <a:off x="357158" y="642918"/>
            <a:ext cx="64294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400" dirty="0" smtClean="0">
                <a:solidFill>
                  <a:prstClr val="black"/>
                </a:solidFill>
              </a:rPr>
              <a:t>2005</a:t>
            </a:r>
            <a:endParaRPr lang="es-BO" sz="1400" dirty="0">
              <a:solidFill>
                <a:prstClr val="black"/>
              </a:solidFill>
            </a:endParaRPr>
          </a:p>
        </p:txBody>
      </p:sp>
      <p:sp>
        <p:nvSpPr>
          <p:cNvPr id="21" name="20 CuadroTexto"/>
          <p:cNvSpPr txBox="1"/>
          <p:nvPr/>
        </p:nvSpPr>
        <p:spPr>
          <a:xfrm>
            <a:off x="1142976" y="865985"/>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2006</a:t>
            </a:r>
            <a:endParaRPr lang="es-BO" sz="1200" dirty="0">
              <a:solidFill>
                <a:prstClr val="black"/>
              </a:solidFill>
            </a:endParaRPr>
          </a:p>
        </p:txBody>
      </p:sp>
      <p:cxnSp>
        <p:nvCxnSpPr>
          <p:cNvPr id="27" name="26 Conector recto de flecha"/>
          <p:cNvCxnSpPr/>
          <p:nvPr/>
        </p:nvCxnSpPr>
        <p:spPr>
          <a:xfrm>
            <a:off x="571472" y="1285860"/>
            <a:ext cx="8429684" cy="4286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28 CuadroTexto"/>
          <p:cNvSpPr txBox="1"/>
          <p:nvPr/>
        </p:nvSpPr>
        <p:spPr>
          <a:xfrm>
            <a:off x="642910" y="3857628"/>
            <a:ext cx="1857388"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BO" sz="1400" dirty="0" smtClean="0">
                <a:solidFill>
                  <a:prstClr val="white"/>
                </a:solidFill>
              </a:rPr>
              <a:t>22 Campos </a:t>
            </a:r>
          </a:p>
          <a:p>
            <a:pPr algn="ctr"/>
            <a:r>
              <a:rPr lang="es-BO" sz="1400" dirty="0" smtClean="0">
                <a:solidFill>
                  <a:prstClr val="white"/>
                </a:solidFill>
              </a:rPr>
              <a:t>en Producción 2005</a:t>
            </a:r>
            <a:endParaRPr lang="es-BO" sz="1400" dirty="0">
              <a:solidFill>
                <a:prstClr val="white"/>
              </a:solidFill>
            </a:endParaRPr>
          </a:p>
        </p:txBody>
      </p:sp>
      <p:sp>
        <p:nvSpPr>
          <p:cNvPr id="31" name="30 CuadroTexto"/>
          <p:cNvSpPr txBox="1"/>
          <p:nvPr/>
        </p:nvSpPr>
        <p:spPr>
          <a:xfrm>
            <a:off x="7143768" y="3929066"/>
            <a:ext cx="1571636"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BO" sz="1200" dirty="0" smtClean="0">
                <a:solidFill>
                  <a:prstClr val="white"/>
                </a:solidFill>
              </a:rPr>
              <a:t>34 Campos </a:t>
            </a:r>
          </a:p>
          <a:p>
            <a:pPr algn="ctr"/>
            <a:r>
              <a:rPr lang="es-BO" sz="1200" dirty="0" smtClean="0">
                <a:solidFill>
                  <a:prstClr val="white"/>
                </a:solidFill>
              </a:rPr>
              <a:t>en Producción 2012</a:t>
            </a:r>
            <a:endParaRPr lang="es-BO" sz="1200" dirty="0">
              <a:solidFill>
                <a:prstClr val="white"/>
              </a:solidFill>
            </a:endParaRPr>
          </a:p>
        </p:txBody>
      </p:sp>
      <p:sp>
        <p:nvSpPr>
          <p:cNvPr id="33" name="32 CuadroTexto"/>
          <p:cNvSpPr txBox="1"/>
          <p:nvPr/>
        </p:nvSpPr>
        <p:spPr>
          <a:xfrm>
            <a:off x="6357950" y="5929330"/>
            <a:ext cx="264320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BO" dirty="0" smtClean="0">
                <a:solidFill>
                  <a:prstClr val="white"/>
                </a:solidFill>
              </a:rPr>
              <a:t>8 Campos Sin Producción</a:t>
            </a:r>
            <a:endParaRPr lang="es-BO" dirty="0">
              <a:solidFill>
                <a:prstClr val="white"/>
              </a:solidFill>
            </a:endParaRPr>
          </a:p>
        </p:txBody>
      </p:sp>
      <p:sp>
        <p:nvSpPr>
          <p:cNvPr id="30" name="29 CuadroTexto"/>
          <p:cNvSpPr txBox="1"/>
          <p:nvPr/>
        </p:nvSpPr>
        <p:spPr>
          <a:xfrm>
            <a:off x="2143108" y="1000108"/>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2007</a:t>
            </a:r>
            <a:endParaRPr lang="es-BO" sz="1200" dirty="0">
              <a:solidFill>
                <a:prstClr val="black"/>
              </a:solidFill>
            </a:endParaRPr>
          </a:p>
        </p:txBody>
      </p:sp>
      <p:cxnSp>
        <p:nvCxnSpPr>
          <p:cNvPr id="35" name="34 Conector recto"/>
          <p:cNvCxnSpPr/>
          <p:nvPr/>
        </p:nvCxnSpPr>
        <p:spPr>
          <a:xfrm rot="5400000" flipH="1" flipV="1">
            <a:off x="2215340" y="2999578"/>
            <a:ext cx="385765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35 Conector recto"/>
          <p:cNvCxnSpPr/>
          <p:nvPr/>
        </p:nvCxnSpPr>
        <p:spPr>
          <a:xfrm rot="5400000" flipH="1" flipV="1">
            <a:off x="3286910" y="2970344"/>
            <a:ext cx="3857652" cy="1588"/>
          </a:xfrm>
          <a:prstGeom prst="line">
            <a:avLst/>
          </a:prstGeom>
        </p:spPr>
        <p:style>
          <a:lnRef idx="1">
            <a:schemeClr val="accent2"/>
          </a:lnRef>
          <a:fillRef idx="0">
            <a:schemeClr val="accent2"/>
          </a:fillRef>
          <a:effectRef idx="0">
            <a:schemeClr val="accent2"/>
          </a:effectRef>
          <a:fontRef idx="minor">
            <a:schemeClr val="tx1"/>
          </a:fontRef>
        </p:style>
      </p:cxnSp>
      <p:sp>
        <p:nvSpPr>
          <p:cNvPr id="37" name="36 CuadroTexto"/>
          <p:cNvSpPr txBox="1"/>
          <p:nvPr/>
        </p:nvSpPr>
        <p:spPr>
          <a:xfrm>
            <a:off x="3214678" y="1008861"/>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2008</a:t>
            </a:r>
            <a:endParaRPr lang="es-BO" sz="1200" dirty="0">
              <a:solidFill>
                <a:prstClr val="black"/>
              </a:solidFill>
            </a:endParaRPr>
          </a:p>
        </p:txBody>
      </p:sp>
      <p:sp>
        <p:nvSpPr>
          <p:cNvPr id="38" name="37 CuadroTexto"/>
          <p:cNvSpPr txBox="1"/>
          <p:nvPr/>
        </p:nvSpPr>
        <p:spPr>
          <a:xfrm>
            <a:off x="4286248" y="1008861"/>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2009</a:t>
            </a:r>
            <a:endParaRPr lang="es-BO" sz="1200" dirty="0">
              <a:solidFill>
                <a:prstClr val="black"/>
              </a:solidFill>
            </a:endParaRPr>
          </a:p>
        </p:txBody>
      </p:sp>
      <p:sp>
        <p:nvSpPr>
          <p:cNvPr id="39" name="38 CuadroTexto"/>
          <p:cNvSpPr txBox="1"/>
          <p:nvPr/>
        </p:nvSpPr>
        <p:spPr>
          <a:xfrm>
            <a:off x="7429520" y="1000108"/>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2012</a:t>
            </a:r>
            <a:endParaRPr lang="es-BO" sz="1200" dirty="0">
              <a:solidFill>
                <a:prstClr val="black"/>
              </a:solidFill>
            </a:endParaRPr>
          </a:p>
        </p:txBody>
      </p:sp>
      <p:sp>
        <p:nvSpPr>
          <p:cNvPr id="40" name="39 CuadroTexto"/>
          <p:cNvSpPr txBox="1"/>
          <p:nvPr/>
        </p:nvSpPr>
        <p:spPr>
          <a:xfrm>
            <a:off x="6429388" y="1000108"/>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2011</a:t>
            </a:r>
            <a:endParaRPr lang="es-BO" sz="1200" dirty="0">
              <a:solidFill>
                <a:prstClr val="black"/>
              </a:solidFill>
            </a:endParaRPr>
          </a:p>
        </p:txBody>
      </p:sp>
      <p:sp>
        <p:nvSpPr>
          <p:cNvPr id="41" name="40 CuadroTexto"/>
          <p:cNvSpPr txBox="1"/>
          <p:nvPr/>
        </p:nvSpPr>
        <p:spPr>
          <a:xfrm>
            <a:off x="5286380" y="1000108"/>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2010</a:t>
            </a:r>
            <a:endParaRPr lang="es-BO" sz="1200" dirty="0">
              <a:solidFill>
                <a:prstClr val="black"/>
              </a:solidFill>
            </a:endParaRPr>
          </a:p>
        </p:txBody>
      </p:sp>
      <p:sp>
        <p:nvSpPr>
          <p:cNvPr id="42" name="41 CuadroTexto"/>
          <p:cNvSpPr txBox="1"/>
          <p:nvPr/>
        </p:nvSpPr>
        <p:spPr>
          <a:xfrm>
            <a:off x="8358182" y="1000108"/>
            <a:ext cx="785818"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BO" sz="1200" dirty="0" smtClean="0">
                <a:solidFill>
                  <a:prstClr val="black"/>
                </a:solidFill>
              </a:rPr>
              <a:t>2013</a:t>
            </a:r>
            <a:endParaRPr lang="es-BO" sz="1200" dirty="0">
              <a:solidFill>
                <a:prstClr val="black"/>
              </a:solidFill>
            </a:endParaRPr>
          </a:p>
        </p:txBody>
      </p:sp>
      <p:sp>
        <p:nvSpPr>
          <p:cNvPr id="25" name="24 CuadroTexto"/>
          <p:cNvSpPr txBox="1"/>
          <p:nvPr/>
        </p:nvSpPr>
        <p:spPr>
          <a:xfrm>
            <a:off x="3286116" y="5929330"/>
            <a:ext cx="300039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BO" dirty="0" smtClean="0">
                <a:solidFill>
                  <a:prstClr val="white"/>
                </a:solidFill>
              </a:rPr>
              <a:t>4 Campos Nuevos 2010 - 2013</a:t>
            </a:r>
            <a:endParaRPr lang="es-BO" dirty="0">
              <a:solidFill>
                <a:prstClr val="white"/>
              </a:solidFill>
            </a:endParaRPr>
          </a:p>
        </p:txBody>
      </p:sp>
      <p:sp>
        <p:nvSpPr>
          <p:cNvPr id="32" name="31 CuadroTexto"/>
          <p:cNvSpPr txBox="1"/>
          <p:nvPr/>
        </p:nvSpPr>
        <p:spPr>
          <a:xfrm>
            <a:off x="3929058" y="1643050"/>
            <a:ext cx="214314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BO" sz="1400" dirty="0" smtClean="0">
                <a:solidFill>
                  <a:prstClr val="white"/>
                </a:solidFill>
              </a:rPr>
              <a:t>15 % Reducción de </a:t>
            </a:r>
            <a:r>
              <a:rPr lang="es-BO" sz="1400" dirty="0" err="1" smtClean="0">
                <a:solidFill>
                  <a:prstClr val="white"/>
                </a:solidFill>
              </a:rPr>
              <a:t>Sep</a:t>
            </a:r>
            <a:r>
              <a:rPr lang="es-BO" sz="1400" dirty="0" smtClean="0">
                <a:solidFill>
                  <a:prstClr val="white"/>
                </a:solidFill>
              </a:rPr>
              <a:t> 2005 a </a:t>
            </a:r>
            <a:r>
              <a:rPr lang="es-BO" sz="1400" dirty="0" err="1" smtClean="0">
                <a:solidFill>
                  <a:prstClr val="white"/>
                </a:solidFill>
              </a:rPr>
              <a:t>Jul</a:t>
            </a:r>
            <a:r>
              <a:rPr lang="es-BO" sz="1400" dirty="0" smtClean="0">
                <a:solidFill>
                  <a:prstClr val="white"/>
                </a:solidFill>
              </a:rPr>
              <a:t> 2013</a:t>
            </a:r>
            <a:endParaRPr lang="es-BO" sz="1400" dirty="0">
              <a:solidFill>
                <a:prstClr val="white"/>
              </a:solidFill>
            </a:endParaRPr>
          </a:p>
        </p:txBody>
      </p:sp>
      <p:sp>
        <p:nvSpPr>
          <p:cNvPr id="34" name="33 CuadroTexto"/>
          <p:cNvSpPr txBox="1"/>
          <p:nvPr/>
        </p:nvSpPr>
        <p:spPr>
          <a:xfrm>
            <a:off x="428596" y="1357298"/>
            <a:ext cx="928694" cy="253916"/>
          </a:xfrm>
          <a:prstGeom prst="rect">
            <a:avLst/>
          </a:prstGeom>
          <a:noFill/>
        </p:spPr>
        <p:txBody>
          <a:bodyPr wrap="square" rtlCol="0">
            <a:spAutoFit/>
          </a:bodyPr>
          <a:lstStyle/>
          <a:p>
            <a:r>
              <a:rPr lang="es-ES" sz="1050" dirty="0" smtClean="0">
                <a:solidFill>
                  <a:prstClr val="black"/>
                </a:solidFill>
              </a:rPr>
              <a:t>8.429 Bbl/</a:t>
            </a:r>
            <a:r>
              <a:rPr lang="es-ES" sz="1050" dirty="0" err="1" smtClean="0">
                <a:solidFill>
                  <a:prstClr val="black"/>
                </a:solidFill>
              </a:rPr>
              <a:t>dia</a:t>
            </a:r>
            <a:endParaRPr lang="es-ES" sz="1050" dirty="0">
              <a:solidFill>
                <a:prstClr val="black"/>
              </a:solidFill>
            </a:endParaRPr>
          </a:p>
        </p:txBody>
      </p:sp>
      <p:sp>
        <p:nvSpPr>
          <p:cNvPr id="46" name="45 CuadroTexto"/>
          <p:cNvSpPr txBox="1"/>
          <p:nvPr/>
        </p:nvSpPr>
        <p:spPr>
          <a:xfrm>
            <a:off x="8301942" y="1343230"/>
            <a:ext cx="928694" cy="253916"/>
          </a:xfrm>
          <a:prstGeom prst="rect">
            <a:avLst/>
          </a:prstGeom>
          <a:noFill/>
        </p:spPr>
        <p:txBody>
          <a:bodyPr wrap="square" rtlCol="0">
            <a:spAutoFit/>
          </a:bodyPr>
          <a:lstStyle/>
          <a:p>
            <a:r>
              <a:rPr lang="es-ES" sz="1050" dirty="0" smtClean="0">
                <a:solidFill>
                  <a:prstClr val="black"/>
                </a:solidFill>
              </a:rPr>
              <a:t>7170 Bbl/</a:t>
            </a:r>
            <a:r>
              <a:rPr lang="es-ES" sz="1050" dirty="0" err="1" smtClean="0">
                <a:solidFill>
                  <a:prstClr val="black"/>
                </a:solidFill>
              </a:rPr>
              <a:t>dia</a:t>
            </a:r>
            <a:endParaRPr lang="es-ES" sz="1050" dirty="0">
              <a:solidFill>
                <a:prstClr val="black"/>
              </a:solidFill>
            </a:endParaRPr>
          </a:p>
        </p:txBody>
      </p:sp>
    </p:spTree>
    <p:extLst>
      <p:ext uri="{BB962C8B-B14F-4D97-AF65-F5344CB8AC3E}">
        <p14:creationId xmlns:p14="http://schemas.microsoft.com/office/powerpoint/2010/main" val="604260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285728"/>
            <a:ext cx="9144000" cy="6429420"/>
          </a:xfrm>
          <a:prstGeom prst="rect">
            <a:avLst/>
          </a:prstGeom>
          <a:noFill/>
          <a:ln w="9525">
            <a:noFill/>
            <a:miter lim="800000"/>
            <a:headEnd/>
            <a:tailEnd/>
          </a:ln>
          <a:effectLst/>
        </p:spPr>
      </p:pic>
    </p:spTree>
    <p:extLst>
      <p:ext uri="{BB962C8B-B14F-4D97-AF65-F5344CB8AC3E}">
        <p14:creationId xmlns:p14="http://schemas.microsoft.com/office/powerpoint/2010/main" val="3709214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0305"/>
            <a:ext cx="8229600" cy="831454"/>
          </a:xfrm>
        </p:spPr>
        <p:txBody>
          <a:bodyPr>
            <a:normAutofit fontScale="90000"/>
          </a:bodyPr>
          <a:lstStyle/>
          <a:p>
            <a:r>
              <a:rPr lang="es-BO" dirty="0" smtClean="0"/>
              <a:t>Bolivia: 2</a:t>
            </a:r>
            <a:r>
              <a:rPr lang="es-BO" sz="4000" dirty="0" smtClean="0"/>
              <a:t>do con mayor nivel de Pobreza en Sudamérica</a:t>
            </a:r>
            <a:endParaRPr lang="es-BO" dirty="0"/>
          </a:p>
        </p:txBody>
      </p:sp>
      <p:pic>
        <p:nvPicPr>
          <p:cNvPr id="6" name="Imagen 5"/>
          <p:cNvPicPr>
            <a:picLocks noChangeAspect="1"/>
          </p:cNvPicPr>
          <p:nvPr/>
        </p:nvPicPr>
        <p:blipFill>
          <a:blip r:embed="rId2"/>
          <a:stretch>
            <a:fillRect/>
          </a:stretch>
        </p:blipFill>
        <p:spPr>
          <a:xfrm>
            <a:off x="558199" y="1527109"/>
            <a:ext cx="8368823" cy="3687842"/>
          </a:xfrm>
          <a:prstGeom prst="rect">
            <a:avLst/>
          </a:prstGeom>
        </p:spPr>
      </p:pic>
      <p:sp>
        <p:nvSpPr>
          <p:cNvPr id="7" name="CuadroTexto 6"/>
          <p:cNvSpPr txBox="1"/>
          <p:nvPr/>
        </p:nvSpPr>
        <p:spPr>
          <a:xfrm>
            <a:off x="571472" y="5214950"/>
            <a:ext cx="1332416" cy="261610"/>
          </a:xfrm>
          <a:prstGeom prst="rect">
            <a:avLst/>
          </a:prstGeom>
          <a:noFill/>
        </p:spPr>
        <p:txBody>
          <a:bodyPr wrap="none" rtlCol="0">
            <a:spAutoFit/>
          </a:bodyPr>
          <a:lstStyle/>
          <a:p>
            <a:r>
              <a:rPr lang="es-BO" sz="1100" dirty="0" smtClean="0">
                <a:solidFill>
                  <a:prstClr val="black"/>
                </a:solidFill>
              </a:rPr>
              <a:t>Fuente: CEPAL 2013</a:t>
            </a:r>
            <a:endParaRPr lang="es-BO" sz="1100" dirty="0">
              <a:solidFill>
                <a:prstClr val="black"/>
              </a:solidFill>
            </a:endParaRPr>
          </a:p>
        </p:txBody>
      </p:sp>
      <p:sp>
        <p:nvSpPr>
          <p:cNvPr id="8" name="Flecha derecha 7"/>
          <p:cNvSpPr/>
          <p:nvPr/>
        </p:nvSpPr>
        <p:spPr>
          <a:xfrm rot="2148638">
            <a:off x="6629360" y="2125248"/>
            <a:ext cx="635024" cy="43948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9" name="8 CuadroTexto"/>
          <p:cNvSpPr txBox="1"/>
          <p:nvPr/>
        </p:nvSpPr>
        <p:spPr>
          <a:xfrm>
            <a:off x="500034" y="5657671"/>
            <a:ext cx="8143932" cy="1200329"/>
          </a:xfrm>
          <a:prstGeom prst="rect">
            <a:avLst/>
          </a:prstGeom>
          <a:noFill/>
        </p:spPr>
        <p:txBody>
          <a:bodyPr wrap="square" rtlCol="0">
            <a:spAutoFit/>
          </a:bodyPr>
          <a:lstStyle/>
          <a:p>
            <a:pPr algn="just"/>
            <a:r>
              <a:rPr lang="es-BO" dirty="0" smtClean="0">
                <a:solidFill>
                  <a:prstClr val="black"/>
                </a:solidFill>
              </a:rPr>
              <a:t>Según los datos de la </a:t>
            </a:r>
            <a:r>
              <a:rPr lang="es-BO" b="1" dirty="0" smtClean="0">
                <a:solidFill>
                  <a:prstClr val="black"/>
                </a:solidFill>
              </a:rPr>
              <a:t>CEPAL</a:t>
            </a:r>
            <a:r>
              <a:rPr lang="es-BO" dirty="0" smtClean="0">
                <a:solidFill>
                  <a:prstClr val="black"/>
                </a:solidFill>
              </a:rPr>
              <a:t>, la pobreza en Bolivia es de 42,4% la segunda peor después de Paraguay, tomando en cuenta que en estos últimos 9 años, el Gobierno ha dispuesto de 4 veces más recursos que en los anteriores gobiernos.</a:t>
            </a:r>
          </a:p>
          <a:p>
            <a:endParaRPr lang="es-BO" dirty="0">
              <a:solidFill>
                <a:prstClr val="black"/>
              </a:solidFill>
            </a:endParaRPr>
          </a:p>
        </p:txBody>
      </p:sp>
    </p:spTree>
    <p:extLst>
      <p:ext uri="{BB962C8B-B14F-4D97-AF65-F5344CB8AC3E}">
        <p14:creationId xmlns:p14="http://schemas.microsoft.com/office/powerpoint/2010/main" val="15289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1.png"/>
          <p:cNvPicPr>
            <a:picLocks noChangeAspect="1"/>
          </p:cNvPicPr>
          <p:nvPr/>
        </p:nvPicPr>
        <p:blipFill>
          <a:blip r:embed="rId2"/>
          <a:stretch>
            <a:fillRect/>
          </a:stretch>
        </p:blipFill>
        <p:spPr>
          <a:xfrm>
            <a:off x="195433" y="454397"/>
            <a:ext cx="8753133" cy="5949205"/>
          </a:xfrm>
          <a:prstGeom prst="rect">
            <a:avLst/>
          </a:prstGeom>
        </p:spPr>
      </p:pic>
    </p:spTree>
    <p:extLst>
      <p:ext uri="{BB962C8B-B14F-4D97-AF65-F5344CB8AC3E}">
        <p14:creationId xmlns:p14="http://schemas.microsoft.com/office/powerpoint/2010/main" val="1157881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500042"/>
            <a:ext cx="8024859" cy="50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echa izquierda 5"/>
          <p:cNvSpPr/>
          <p:nvPr/>
        </p:nvSpPr>
        <p:spPr>
          <a:xfrm rot="17722863">
            <a:off x="2137541" y="2093466"/>
            <a:ext cx="594462" cy="363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4" name="3 CuadroTexto"/>
          <p:cNvSpPr txBox="1"/>
          <p:nvPr/>
        </p:nvSpPr>
        <p:spPr>
          <a:xfrm>
            <a:off x="571472" y="5575245"/>
            <a:ext cx="7929618" cy="1354217"/>
          </a:xfrm>
          <a:prstGeom prst="rect">
            <a:avLst/>
          </a:prstGeom>
          <a:noFill/>
        </p:spPr>
        <p:txBody>
          <a:bodyPr wrap="square" rtlCol="0">
            <a:spAutoFit/>
          </a:bodyPr>
          <a:lstStyle/>
          <a:p>
            <a:r>
              <a:rPr lang="es-BO" sz="1600" dirty="0" smtClean="0">
                <a:solidFill>
                  <a:prstClr val="black"/>
                </a:solidFill>
              </a:rPr>
              <a:t>Según los datos del Banco Mundial, el salario mínimo de Bolivia es de $</a:t>
            </a:r>
            <a:r>
              <a:rPr lang="es-BO" sz="1600" dirty="0" err="1" smtClean="0">
                <a:solidFill>
                  <a:prstClr val="black"/>
                </a:solidFill>
              </a:rPr>
              <a:t>us</a:t>
            </a:r>
            <a:r>
              <a:rPr lang="es-BO" sz="1600" dirty="0" smtClean="0">
                <a:solidFill>
                  <a:prstClr val="black"/>
                </a:solidFill>
              </a:rPr>
              <a:t>. 209 dólares el peor de Sudamérica, tomando en cuenta que en estos últimos 9 años, el Gobierno ha dispuesto de 5 veces más recursos que en los anteriores gobiernos, por eso el crecimiento económico es mediocre.</a:t>
            </a:r>
          </a:p>
          <a:p>
            <a:endParaRPr lang="es-BO" sz="1600" dirty="0">
              <a:solidFill>
                <a:prstClr val="black"/>
              </a:solidFill>
            </a:endParaRPr>
          </a:p>
        </p:txBody>
      </p:sp>
    </p:spTree>
    <p:extLst>
      <p:ext uri="{BB962C8B-B14F-4D97-AF65-F5344CB8AC3E}">
        <p14:creationId xmlns:p14="http://schemas.microsoft.com/office/powerpoint/2010/main" val="35724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785786" y="1142984"/>
          <a:ext cx="7429552" cy="5214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nvGraphicFramePr>
        <p:xfrm>
          <a:off x="785786" y="285728"/>
          <a:ext cx="7929618" cy="579862"/>
        </p:xfrm>
        <a:graphic>
          <a:graphicData uri="http://schemas.openxmlformats.org/drawingml/2006/table">
            <a:tbl>
              <a:tblPr/>
              <a:tblGrid>
                <a:gridCol w="780281"/>
                <a:gridCol w="780281"/>
                <a:gridCol w="780281"/>
                <a:gridCol w="780281"/>
                <a:gridCol w="790037"/>
                <a:gridCol w="790037"/>
                <a:gridCol w="790037"/>
                <a:gridCol w="790037"/>
                <a:gridCol w="790037"/>
                <a:gridCol w="858309"/>
              </a:tblGrid>
              <a:tr h="289931">
                <a:tc gridSpan="10">
                  <a:txBody>
                    <a:bodyPr/>
                    <a:lstStyle/>
                    <a:p>
                      <a:pPr algn="ctr" fontAlgn="b"/>
                      <a:r>
                        <a:rPr lang="es-BO" sz="1400" b="1" i="0" u="none" strike="noStrike" dirty="0">
                          <a:solidFill>
                            <a:srgbClr val="000000"/>
                          </a:solidFill>
                          <a:latin typeface="Calibri"/>
                        </a:rPr>
                        <a:t>PRESUPUESTO CONSOLIDADO - INGRESOS DEL SECTOR PÚBLICO</a:t>
                      </a:r>
                    </a:p>
                  </a:txBody>
                  <a:tcPr marL="5133" marR="5133" marT="5133" marB="0" anchor="b">
                    <a:lnL>
                      <a:noFill/>
                    </a:lnL>
                    <a:lnR>
                      <a:noFill/>
                    </a:lnR>
                    <a:lnT>
                      <a:noFill/>
                    </a:lnT>
                    <a:lnB>
                      <a:noFill/>
                    </a:lnB>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r h="289931">
                <a:tc gridSpan="10">
                  <a:txBody>
                    <a:bodyPr/>
                    <a:lstStyle/>
                    <a:p>
                      <a:pPr algn="ctr" fontAlgn="b"/>
                      <a:r>
                        <a:rPr lang="es-BO" sz="1400" b="1" i="0" u="none" strike="noStrike" dirty="0">
                          <a:solidFill>
                            <a:srgbClr val="000000"/>
                          </a:solidFill>
                          <a:latin typeface="Calibri"/>
                        </a:rPr>
                        <a:t>(Expresados  Millones de Bolivianos)</a:t>
                      </a:r>
                    </a:p>
                  </a:txBody>
                  <a:tcPr marL="5133" marR="5133" marT="513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15278"/>
            <a:ext cx="8229600" cy="771842"/>
          </a:xfrm>
        </p:spPr>
        <p:txBody>
          <a:bodyPr>
            <a:normAutofit fontScale="90000"/>
          </a:bodyPr>
          <a:lstStyle/>
          <a:p>
            <a:r>
              <a:rPr lang="es-BO" dirty="0"/>
              <a:t>Salud: </a:t>
            </a:r>
            <a:r>
              <a:rPr lang="es-BO" dirty="0" smtClean="0"/>
              <a:t>Bolivia último en Sudamérica</a:t>
            </a:r>
            <a:endParaRPr lang="es-BO" dirty="0"/>
          </a:p>
        </p:txBody>
      </p:sp>
      <p:pic>
        <p:nvPicPr>
          <p:cNvPr id="5" name="Imagen 4"/>
          <p:cNvPicPr>
            <a:picLocks noChangeAspect="1"/>
          </p:cNvPicPr>
          <p:nvPr/>
        </p:nvPicPr>
        <p:blipFill>
          <a:blip r:embed="rId2"/>
          <a:stretch>
            <a:fillRect/>
          </a:stretch>
        </p:blipFill>
        <p:spPr>
          <a:xfrm>
            <a:off x="457200" y="1188719"/>
            <a:ext cx="8239544" cy="4097669"/>
          </a:xfrm>
          <a:prstGeom prst="rect">
            <a:avLst/>
          </a:prstGeom>
        </p:spPr>
      </p:pic>
      <p:sp>
        <p:nvSpPr>
          <p:cNvPr id="6" name="Flecha izquierda 5"/>
          <p:cNvSpPr/>
          <p:nvPr/>
        </p:nvSpPr>
        <p:spPr>
          <a:xfrm rot="17843954">
            <a:off x="1197838" y="3481146"/>
            <a:ext cx="524585" cy="35894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7" name="CuadroTexto 6"/>
          <p:cNvSpPr txBox="1"/>
          <p:nvPr/>
        </p:nvSpPr>
        <p:spPr>
          <a:xfrm>
            <a:off x="428596" y="5286388"/>
            <a:ext cx="1830950" cy="261610"/>
          </a:xfrm>
          <a:prstGeom prst="rect">
            <a:avLst/>
          </a:prstGeom>
          <a:noFill/>
        </p:spPr>
        <p:txBody>
          <a:bodyPr wrap="none" rtlCol="0">
            <a:spAutoFit/>
          </a:bodyPr>
          <a:lstStyle/>
          <a:p>
            <a:r>
              <a:rPr lang="es-BO" sz="1100" dirty="0" smtClean="0">
                <a:solidFill>
                  <a:prstClr val="black"/>
                </a:solidFill>
              </a:rPr>
              <a:t>Fuente: Banco Mundial 2013</a:t>
            </a:r>
            <a:endParaRPr lang="es-BO" sz="1100" dirty="0">
              <a:solidFill>
                <a:prstClr val="black"/>
              </a:solidFill>
            </a:endParaRPr>
          </a:p>
        </p:txBody>
      </p:sp>
      <p:sp>
        <p:nvSpPr>
          <p:cNvPr id="8" name="7 CuadroTexto"/>
          <p:cNvSpPr txBox="1"/>
          <p:nvPr/>
        </p:nvSpPr>
        <p:spPr>
          <a:xfrm>
            <a:off x="428596" y="5572140"/>
            <a:ext cx="8001056" cy="954107"/>
          </a:xfrm>
          <a:prstGeom prst="rect">
            <a:avLst/>
          </a:prstGeom>
          <a:noFill/>
        </p:spPr>
        <p:txBody>
          <a:bodyPr wrap="square" rtlCol="0">
            <a:spAutoFit/>
          </a:bodyPr>
          <a:lstStyle/>
          <a:p>
            <a:pPr algn="just"/>
            <a:r>
              <a:rPr lang="es-BO" sz="1400" dirty="0" smtClean="0">
                <a:solidFill>
                  <a:prstClr val="black"/>
                </a:solidFill>
              </a:rPr>
              <a:t>Según los datos del Banco Mundial, el gasto realizado en Salud por persona es </a:t>
            </a:r>
            <a:r>
              <a:rPr lang="es-BO" sz="1400" b="1" dirty="0" smtClean="0">
                <a:solidFill>
                  <a:prstClr val="black"/>
                </a:solidFill>
              </a:rPr>
              <a:t>$</a:t>
            </a:r>
            <a:r>
              <a:rPr lang="es-BO" sz="1400" b="1" dirty="0" err="1" smtClean="0">
                <a:solidFill>
                  <a:prstClr val="black"/>
                </a:solidFill>
              </a:rPr>
              <a:t>us</a:t>
            </a:r>
            <a:r>
              <a:rPr lang="es-BO" sz="1400" b="1" dirty="0" smtClean="0">
                <a:solidFill>
                  <a:prstClr val="black"/>
                </a:solidFill>
              </a:rPr>
              <a:t>. 84 </a:t>
            </a:r>
            <a:r>
              <a:rPr lang="es-BO" sz="1400" dirty="0" smtClean="0">
                <a:solidFill>
                  <a:prstClr val="black"/>
                </a:solidFill>
              </a:rPr>
              <a:t>dólares, el peor de Sudamérica, tomando en cuenta que en estos últimos 9 años, el Gobierno ha dispuesto de 4 veces más recursos que en los anteriores gobiernos, por eso el problema de falta de atención a los ciudadanos y hospitales colapsados y 4 departamentos sin hospitales de 3er. nivel.</a:t>
            </a:r>
            <a:endParaRPr lang="es-BO" sz="1400" dirty="0">
              <a:solidFill>
                <a:prstClr val="black"/>
              </a:solidFill>
            </a:endParaRPr>
          </a:p>
        </p:txBody>
      </p:sp>
    </p:spTree>
    <p:extLst>
      <p:ext uri="{BB962C8B-B14F-4D97-AF65-F5344CB8AC3E}">
        <p14:creationId xmlns:p14="http://schemas.microsoft.com/office/powerpoint/2010/main" val="39215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80" y="254318"/>
            <a:ext cx="8534400" cy="792162"/>
          </a:xfrm>
        </p:spPr>
        <p:txBody>
          <a:bodyPr>
            <a:normAutofit fontScale="90000"/>
          </a:bodyPr>
          <a:lstStyle/>
          <a:p>
            <a:r>
              <a:rPr lang="es-BO" dirty="0"/>
              <a:t>Educación: Bolivia último en Sudamérica</a:t>
            </a:r>
          </a:p>
        </p:txBody>
      </p:sp>
      <p:pic>
        <p:nvPicPr>
          <p:cNvPr id="5" name="Imagen 4"/>
          <p:cNvPicPr>
            <a:picLocks noChangeAspect="1"/>
          </p:cNvPicPr>
          <p:nvPr/>
        </p:nvPicPr>
        <p:blipFill>
          <a:blip r:embed="rId2"/>
          <a:stretch>
            <a:fillRect/>
          </a:stretch>
        </p:blipFill>
        <p:spPr>
          <a:xfrm>
            <a:off x="499329" y="1173479"/>
            <a:ext cx="8187471" cy="4112909"/>
          </a:xfrm>
          <a:prstGeom prst="rect">
            <a:avLst/>
          </a:prstGeom>
        </p:spPr>
      </p:pic>
      <p:sp>
        <p:nvSpPr>
          <p:cNvPr id="6" name="Flecha izquierda 5"/>
          <p:cNvSpPr/>
          <p:nvPr/>
        </p:nvSpPr>
        <p:spPr>
          <a:xfrm rot="17731732">
            <a:off x="1279694" y="3207303"/>
            <a:ext cx="594462" cy="363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solidFill>
                <a:prstClr val="white"/>
              </a:solidFill>
            </a:endParaRPr>
          </a:p>
        </p:txBody>
      </p:sp>
      <p:sp>
        <p:nvSpPr>
          <p:cNvPr id="7" name="CuadroTexto 6"/>
          <p:cNvSpPr txBox="1"/>
          <p:nvPr/>
        </p:nvSpPr>
        <p:spPr>
          <a:xfrm>
            <a:off x="428596" y="5286388"/>
            <a:ext cx="1859805" cy="261610"/>
          </a:xfrm>
          <a:prstGeom prst="rect">
            <a:avLst/>
          </a:prstGeom>
          <a:noFill/>
        </p:spPr>
        <p:txBody>
          <a:bodyPr wrap="none" rtlCol="0">
            <a:spAutoFit/>
          </a:bodyPr>
          <a:lstStyle/>
          <a:p>
            <a:r>
              <a:rPr lang="es-BO" sz="1100" b="1" dirty="0" smtClean="0">
                <a:solidFill>
                  <a:prstClr val="black"/>
                </a:solidFill>
              </a:rPr>
              <a:t>Fuente: Banco Mundial 2013</a:t>
            </a:r>
            <a:endParaRPr lang="es-BO" sz="1100" b="1" dirty="0">
              <a:solidFill>
                <a:prstClr val="black"/>
              </a:solidFill>
            </a:endParaRPr>
          </a:p>
        </p:txBody>
      </p:sp>
      <p:sp>
        <p:nvSpPr>
          <p:cNvPr id="8" name="7 CuadroTexto"/>
          <p:cNvSpPr txBox="1"/>
          <p:nvPr/>
        </p:nvSpPr>
        <p:spPr>
          <a:xfrm>
            <a:off x="500034" y="5473005"/>
            <a:ext cx="8143932" cy="1384995"/>
          </a:xfrm>
          <a:prstGeom prst="rect">
            <a:avLst/>
          </a:prstGeom>
          <a:noFill/>
        </p:spPr>
        <p:txBody>
          <a:bodyPr wrap="square" rtlCol="0">
            <a:spAutoFit/>
          </a:bodyPr>
          <a:lstStyle/>
          <a:p>
            <a:pPr algn="just"/>
            <a:r>
              <a:rPr lang="es-BO" sz="1400" dirty="0" smtClean="0">
                <a:solidFill>
                  <a:prstClr val="black"/>
                </a:solidFill>
              </a:rPr>
              <a:t>Según los datos del Banco Mundial, el gasto realizado en Educación por persona es $</a:t>
            </a:r>
            <a:r>
              <a:rPr lang="es-BO" sz="1400" dirty="0" err="1" smtClean="0">
                <a:solidFill>
                  <a:prstClr val="black"/>
                </a:solidFill>
              </a:rPr>
              <a:t>us</a:t>
            </a:r>
            <a:r>
              <a:rPr lang="es-BO" sz="1400" dirty="0" smtClean="0">
                <a:solidFill>
                  <a:prstClr val="black"/>
                </a:solidFill>
              </a:rPr>
              <a:t>. 116 dólares el peor de Sudamérica, tomando en cuenta que en estos últimos 9 años, el Gobierno ha dispuesto de 4 veces más recursos que en los anteriores gobiernos, por eso el problema de estar catalogada entre los peores niveles de educación en el Mundo y no se someten a las pruebas para medir la calidad de la educación (PISA), las universidades no se encuentran ni entre las primeras 10.000 del mundo.</a:t>
            </a:r>
          </a:p>
          <a:p>
            <a:pPr algn="just"/>
            <a:endParaRPr lang="es-BO" sz="1400" dirty="0">
              <a:solidFill>
                <a:prstClr val="black"/>
              </a:solidFill>
            </a:endParaRPr>
          </a:p>
        </p:txBody>
      </p:sp>
    </p:spTree>
    <p:extLst>
      <p:ext uri="{BB962C8B-B14F-4D97-AF65-F5344CB8AC3E}">
        <p14:creationId xmlns:p14="http://schemas.microsoft.com/office/powerpoint/2010/main" val="19978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7999"/>
          </a:xfrm>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2400" dirty="0" smtClean="0"/>
              <a:t/>
            </a:r>
            <a:br>
              <a:rPr lang="es-BO" sz="2400" dirty="0" smtClean="0"/>
            </a:br>
            <a:r>
              <a:rPr lang="es-BO" sz="2400" dirty="0" smtClean="0"/>
              <a:t/>
            </a:r>
            <a:br>
              <a:rPr lang="es-BO" sz="2400" dirty="0" smtClean="0"/>
            </a:br>
            <a:r>
              <a:rPr lang="es-BO" sz="2400" dirty="0" smtClean="0"/>
              <a:t>Nuevo Modelo? 5 veces mas ingreso en el Presupuesto,  por precios  altos de gas, estaño, zinc, plata, oro y alimentos, nunca se recibió tanta plata, y la subvención al diésel y gasolina, por falta de inversión efectiva, continua en alza. Los fondos de pensiones son sostenibles? </a:t>
            </a:r>
            <a:br>
              <a:rPr lang="es-BO" sz="2400" dirty="0" smtClean="0"/>
            </a:br>
            <a:r>
              <a:rPr lang="es-BO" sz="2400" dirty="0" smtClean="0"/>
              <a:t>Cómo se puede justificar, que, después de las condonaciones de organismos internacionales de 2,900 millones de dólares, la deuda pública de Bolivia se duplique en los 8 años de mayor ingreso en las finanzas públicas, de 5,857 millones y ascienda actualmente a $US 11,510 millones de dólares.</a:t>
            </a:r>
            <a:r>
              <a:rPr lang="es-BO" sz="2400" dirty="0"/>
              <a:t/>
            </a:r>
            <a:br>
              <a:rPr lang="es-BO" sz="2400" dirty="0"/>
            </a:br>
            <a:r>
              <a:rPr lang="es-BO" sz="2400" dirty="0" smtClean="0"/>
              <a:t>Lo más preocupante que ahora, se empiezan a gastar y reducir las Reservas Internacionales Netas(RIN) con préstamos a empresas públicas y no se registran en la deuda pública.</a:t>
            </a:r>
            <a:br>
              <a:rPr lang="es-BO" sz="2400" dirty="0" smtClean="0"/>
            </a:br>
            <a:r>
              <a:rPr lang="es-BO" sz="2400" dirty="0" smtClean="0"/>
              <a:t>Comparar impacto en la población, de este gobierno con anteriores, es un absurdo, porque es comparar, una familia que gana 1000 dólares con una familia que gana 5000 dólares y los niveles de pobreza son los mismos.</a:t>
            </a:r>
            <a:br>
              <a:rPr lang="es-BO" sz="2400" dirty="0" smtClean="0"/>
            </a:br>
            <a:r>
              <a:rPr lang="es-BO" sz="2400" dirty="0" smtClean="0"/>
              <a:t>En que se gasto tanta plata en 8 años, y somos como país el último en indicadores socio-económicos en Sudamérica. Solo Dios sabe. </a:t>
            </a:r>
            <a:r>
              <a:rPr lang="es-BO" sz="2800" dirty="0" smtClean="0"/>
              <a:t/>
            </a:r>
            <a:br>
              <a:rPr lang="es-BO" sz="2800" dirty="0" smtClean="0"/>
            </a:br>
            <a:r>
              <a:rPr lang="es-BO" sz="2800" dirty="0" smtClean="0"/>
              <a:t> </a:t>
            </a:r>
            <a:br>
              <a:rPr lang="es-BO" sz="2800" dirty="0" smtClean="0"/>
            </a:br>
            <a:endParaRPr lang="es-BO" sz="28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prstClr val="black"/>
              </a:solidFill>
            </a:endParaRPr>
          </a:p>
        </p:txBody>
      </p:sp>
    </p:spTree>
    <p:extLst>
      <p:ext uri="{BB962C8B-B14F-4D97-AF65-F5344CB8AC3E}">
        <p14:creationId xmlns:p14="http://schemas.microsoft.com/office/powerpoint/2010/main" val="226984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91" t="3572" r="13435" b="13095"/>
          <a:stretch/>
        </p:blipFill>
        <p:spPr bwMode="auto">
          <a:xfrm>
            <a:off x="31147" y="404664"/>
            <a:ext cx="9112853"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332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Gráfico"/>
          <p:cNvGraphicFramePr/>
          <p:nvPr/>
        </p:nvGraphicFramePr>
        <p:xfrm>
          <a:off x="214282" y="928671"/>
          <a:ext cx="8643997" cy="5643602"/>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2071670" y="132827"/>
            <a:ext cx="4929222" cy="907941"/>
          </a:xfrm>
          <a:prstGeom prst="rect">
            <a:avLst/>
          </a:prstGeom>
          <a:noFill/>
          <a:ln>
            <a:solidFill>
              <a:schemeClr val="tx1"/>
            </a:solidFill>
          </a:ln>
        </p:spPr>
        <p:txBody>
          <a:bodyPr wrap="square" rtlCol="0">
            <a:spAutoFit/>
          </a:bodyPr>
          <a:lstStyle/>
          <a:p>
            <a:pPr algn="ctr"/>
            <a:r>
              <a:rPr lang="es-BO" sz="1600" b="1" dirty="0" smtClean="0"/>
              <a:t>PRESUPUESTO GAD – SC</a:t>
            </a:r>
          </a:p>
          <a:p>
            <a:pPr algn="ctr"/>
            <a:r>
              <a:rPr lang="es-BO" sz="1400" b="1" dirty="0" smtClean="0"/>
              <a:t>TECHO PRESUPUESTARIO - PROGRAMADO – EJECUTADO</a:t>
            </a:r>
          </a:p>
          <a:p>
            <a:pPr algn="ctr"/>
            <a:r>
              <a:rPr lang="es-BO" sz="1200" b="1" dirty="0" smtClean="0"/>
              <a:t> GESTIONES 2006 </a:t>
            </a:r>
            <a:r>
              <a:rPr lang="es-BO" sz="1200" b="1" smtClean="0"/>
              <a:t>– OCTUBRE 2014</a:t>
            </a:r>
            <a:endParaRPr lang="es-BO" sz="1200" b="1" dirty="0" smtClean="0"/>
          </a:p>
          <a:p>
            <a:pPr algn="ctr"/>
            <a:r>
              <a:rPr lang="es-BO" sz="1100" b="1" dirty="0" smtClean="0"/>
              <a:t>(EXPRESADO EN MILLONES DE BOLIVIANOS)</a:t>
            </a:r>
            <a:endParaRPr lang="es-BO" sz="11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57224" y="6132166"/>
            <a:ext cx="5857916" cy="5714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prstClr val="white"/>
              </a:solidFill>
            </a:endParaRPr>
          </a:p>
        </p:txBody>
      </p:sp>
      <p:sp>
        <p:nvSpPr>
          <p:cNvPr id="4" name="3 CuadroTexto"/>
          <p:cNvSpPr txBox="1"/>
          <p:nvPr/>
        </p:nvSpPr>
        <p:spPr>
          <a:xfrm>
            <a:off x="1000100" y="6102186"/>
            <a:ext cx="5500726" cy="600164"/>
          </a:xfrm>
          <a:prstGeom prst="rect">
            <a:avLst/>
          </a:prstGeom>
          <a:noFill/>
        </p:spPr>
        <p:txBody>
          <a:bodyPr wrap="square" rtlCol="0">
            <a:spAutoFit/>
          </a:bodyPr>
          <a:lstStyle/>
          <a:p>
            <a:pPr algn="just"/>
            <a:r>
              <a:rPr lang="es-BO" sz="1200" b="1" dirty="0">
                <a:solidFill>
                  <a:prstClr val="black"/>
                </a:solidFill>
                <a:latin typeface="Arial" pitchFamily="34" charset="0"/>
                <a:cs typeface="Arial" pitchFamily="34" charset="0"/>
              </a:rPr>
              <a:t>*</a:t>
            </a:r>
            <a:r>
              <a:rPr lang="es-BO" sz="1050" b="1" dirty="0">
                <a:solidFill>
                  <a:prstClr val="black"/>
                </a:solidFill>
                <a:latin typeface="Arial" pitchFamily="34" charset="0"/>
                <a:cs typeface="Arial" pitchFamily="34" charset="0"/>
              </a:rPr>
              <a:t>  Construcción carretera Puente Arce - Aiquile - La Palizada </a:t>
            </a:r>
            <a:r>
              <a:rPr lang="es-BO" sz="1050" b="1" dirty="0" smtClean="0">
                <a:solidFill>
                  <a:prstClr val="black"/>
                </a:solidFill>
                <a:latin typeface="Arial" pitchFamily="34" charset="0"/>
                <a:cs typeface="Arial" pitchFamily="34" charset="0"/>
              </a:rPr>
              <a:t>/ </a:t>
            </a:r>
            <a:r>
              <a:rPr lang="es-BO" sz="1050" b="1" dirty="0">
                <a:solidFill>
                  <a:prstClr val="black"/>
                </a:solidFill>
                <a:latin typeface="Arial" pitchFamily="34" charset="0"/>
                <a:cs typeface="Arial" pitchFamily="34" charset="0"/>
              </a:rPr>
              <a:t>Const. Carretera </a:t>
            </a:r>
            <a:r>
              <a:rPr lang="es-BO" sz="1050" b="1" dirty="0" err="1">
                <a:solidFill>
                  <a:prstClr val="black"/>
                </a:solidFill>
                <a:latin typeface="Arial" pitchFamily="34" charset="0"/>
                <a:cs typeface="Arial" pitchFamily="34" charset="0"/>
              </a:rPr>
              <a:t>Zudañez</a:t>
            </a:r>
            <a:r>
              <a:rPr lang="es-BO" sz="1050" b="1" dirty="0">
                <a:solidFill>
                  <a:prstClr val="black"/>
                </a:solidFill>
                <a:latin typeface="Arial" pitchFamily="34" charset="0"/>
                <a:cs typeface="Arial" pitchFamily="34" charset="0"/>
              </a:rPr>
              <a:t> - Padilla - Monteagudo - </a:t>
            </a:r>
            <a:r>
              <a:rPr lang="es-BO" sz="1050" b="1" dirty="0" err="1">
                <a:solidFill>
                  <a:prstClr val="black"/>
                </a:solidFill>
                <a:latin typeface="Arial" pitchFamily="34" charset="0"/>
                <a:cs typeface="Arial" pitchFamily="34" charset="0"/>
              </a:rPr>
              <a:t>Ipati</a:t>
            </a:r>
            <a:r>
              <a:rPr lang="es-BO" sz="1050" b="1" dirty="0">
                <a:solidFill>
                  <a:prstClr val="black"/>
                </a:solidFill>
                <a:latin typeface="Arial" pitchFamily="34" charset="0"/>
                <a:cs typeface="Arial" pitchFamily="34" charset="0"/>
              </a:rPr>
              <a:t> y Const. </a:t>
            </a:r>
            <a:r>
              <a:rPr lang="es-BO" sz="1050" b="1" dirty="0" err="1">
                <a:solidFill>
                  <a:prstClr val="black"/>
                </a:solidFill>
                <a:latin typeface="Arial" pitchFamily="34" charset="0"/>
                <a:cs typeface="Arial" pitchFamily="34" charset="0"/>
              </a:rPr>
              <a:t>Tunel</a:t>
            </a:r>
            <a:r>
              <a:rPr lang="es-BO" sz="1050" b="1" dirty="0">
                <a:solidFill>
                  <a:prstClr val="black"/>
                </a:solidFill>
                <a:latin typeface="Arial" pitchFamily="34" charset="0"/>
                <a:cs typeface="Arial" pitchFamily="34" charset="0"/>
              </a:rPr>
              <a:t> </a:t>
            </a:r>
            <a:r>
              <a:rPr lang="es-BO" sz="1050" b="1" dirty="0" err="1">
                <a:solidFill>
                  <a:prstClr val="black"/>
                </a:solidFill>
                <a:latin typeface="Arial" pitchFamily="34" charset="0"/>
                <a:cs typeface="Arial" pitchFamily="34" charset="0"/>
              </a:rPr>
              <a:t>Incahuasi</a:t>
            </a:r>
            <a:r>
              <a:rPr lang="es-BO" sz="1050" b="1" dirty="0">
                <a:solidFill>
                  <a:prstClr val="black"/>
                </a:solidFill>
                <a:latin typeface="Arial" pitchFamily="34" charset="0"/>
                <a:cs typeface="Arial" pitchFamily="34" charset="0"/>
              </a:rPr>
              <a:t> tienen aportes de $</a:t>
            </a:r>
            <a:r>
              <a:rPr lang="es-BO" sz="1050" b="1" dirty="0" err="1">
                <a:solidFill>
                  <a:prstClr val="black"/>
                </a:solidFill>
                <a:latin typeface="Arial" pitchFamily="34" charset="0"/>
                <a:cs typeface="Arial" pitchFamily="34" charset="0"/>
              </a:rPr>
              <a:t>us</a:t>
            </a:r>
            <a:r>
              <a:rPr lang="es-BO" sz="1050" b="1" dirty="0">
                <a:solidFill>
                  <a:prstClr val="black"/>
                </a:solidFill>
                <a:latin typeface="Arial" pitchFamily="34" charset="0"/>
                <a:cs typeface="Arial" pitchFamily="34" charset="0"/>
              </a:rPr>
              <a:t>. 21, 205,230 de Gobernaciones de  Chuquisaca y Cochabamba</a:t>
            </a:r>
            <a:r>
              <a:rPr lang="es-BO" sz="1050" b="1" dirty="0" smtClean="0">
                <a:solidFill>
                  <a:prstClr val="black"/>
                </a:solidFill>
                <a:latin typeface="Arial" pitchFamily="34" charset="0"/>
                <a:cs typeface="Arial" pitchFamily="34" charset="0"/>
              </a:rPr>
              <a:t> </a:t>
            </a:r>
            <a:endParaRPr lang="es-BO" sz="1050" b="1"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857224" y="160768"/>
            <a:ext cx="7358114" cy="5840000"/>
          </a:xfrm>
          <a:prstGeom prst="rect">
            <a:avLst/>
          </a:prstGeom>
          <a:noFill/>
          <a:ln w="9525">
            <a:noFill/>
            <a:miter lim="800000"/>
            <a:headEnd/>
            <a:tailEnd/>
          </a:ln>
          <a:effectLst/>
        </p:spPr>
      </p:pic>
    </p:spTree>
    <p:extLst>
      <p:ext uri="{BB962C8B-B14F-4D97-AF65-F5344CB8AC3E}">
        <p14:creationId xmlns:p14="http://schemas.microsoft.com/office/powerpoint/2010/main" val="192193848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51521" y="3284984"/>
            <a:ext cx="8892480" cy="3573016"/>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s-ES" sz="2400">
              <a:solidFill>
                <a:srgbClr val="000000"/>
              </a:solidFill>
            </a:endParaRPr>
          </a:p>
        </p:txBody>
      </p:sp>
      <p:sp>
        <p:nvSpPr>
          <p:cNvPr id="12290" name="3 Título"/>
          <p:cNvSpPr>
            <a:spLocks noGrp="1"/>
          </p:cNvSpPr>
          <p:nvPr>
            <p:ph type="title"/>
          </p:nvPr>
        </p:nvSpPr>
        <p:spPr>
          <a:xfrm>
            <a:off x="142875" y="44625"/>
            <a:ext cx="9001125" cy="741170"/>
          </a:xfrm>
        </p:spPr>
        <p:txBody>
          <a:bodyPr/>
          <a:lstStyle/>
          <a:p>
            <a:pPr algn="ctr">
              <a:defRPr/>
            </a:pPr>
            <a:r>
              <a:rPr lang="es-ES" sz="2400" dirty="0" smtClean="0">
                <a:effectLst>
                  <a:outerShdw blurRad="38100" dist="38100" dir="2700000" algn="tl">
                    <a:srgbClr val="000000">
                      <a:alpha val="43137"/>
                    </a:srgbClr>
                  </a:outerShdw>
                </a:effectLst>
                <a:latin typeface="+mn-lt"/>
                <a:ea typeface="ＭＳ Ｐゴシック"/>
              </a:rPr>
              <a:t>Recaudación Ingresos Tributarios: 2005 – 2014(E)</a:t>
            </a:r>
            <a:r>
              <a:rPr lang="es-ES" sz="2400" dirty="0">
                <a:effectLst>
                  <a:outerShdw blurRad="38100" dist="38100" dir="2700000" algn="tl">
                    <a:srgbClr val="000000">
                      <a:alpha val="43137"/>
                    </a:srgbClr>
                  </a:outerShdw>
                </a:effectLst>
                <a:latin typeface="+mn-lt"/>
                <a:ea typeface="ＭＳ Ｐゴシック"/>
              </a:rPr>
              <a:t/>
            </a:r>
            <a:br>
              <a:rPr lang="es-ES" sz="2400" dirty="0">
                <a:effectLst>
                  <a:outerShdw blurRad="38100" dist="38100" dir="2700000" algn="tl">
                    <a:srgbClr val="000000">
                      <a:alpha val="43137"/>
                    </a:srgbClr>
                  </a:outerShdw>
                </a:effectLst>
                <a:latin typeface="+mn-lt"/>
                <a:ea typeface="ＭＳ Ｐゴシック"/>
              </a:rPr>
            </a:br>
            <a:r>
              <a:rPr lang="es-ES" sz="1800" b="0" dirty="0">
                <a:effectLst>
                  <a:outerShdw blurRad="38100" dist="38100" dir="2700000" algn="tl">
                    <a:srgbClr val="000000">
                      <a:alpha val="43137"/>
                    </a:srgbClr>
                  </a:outerShdw>
                </a:effectLst>
                <a:latin typeface="+mn-lt"/>
                <a:ea typeface="ＭＳ Ｐゴシック"/>
              </a:rPr>
              <a:t>(En Millones de Bolivianos)</a:t>
            </a:r>
            <a:endParaRPr lang="es-ES" sz="2400" b="0" dirty="0">
              <a:effectLst>
                <a:outerShdw blurRad="38100" dist="38100" dir="2700000" algn="tl">
                  <a:srgbClr val="000000">
                    <a:alpha val="43137"/>
                  </a:srgbClr>
                </a:outerShdw>
              </a:effectLst>
              <a:latin typeface="+mn-lt"/>
              <a:ea typeface="ＭＳ Ｐゴシック"/>
            </a:endParaRPr>
          </a:p>
        </p:txBody>
      </p:sp>
      <p:sp>
        <p:nvSpPr>
          <p:cNvPr id="12291" name="2 Marcador de número de diapositiva"/>
          <p:cNvSpPr>
            <a:spLocks noGrp="1"/>
          </p:cNvSpPr>
          <p:nvPr>
            <p:ph type="sldNum" sz="quarter" idx="11"/>
          </p:nvPr>
        </p:nvSpPr>
        <p:spPr>
          <a:xfrm>
            <a:off x="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B063F42C-81D6-4C84-91E7-1F3131E3FAD2}" type="slidenum">
              <a:rPr lang="en-US" sz="1500" smtClean="0">
                <a:solidFill>
                  <a:srgbClr val="000000"/>
                </a:solidFill>
                <a:latin typeface="Helvetica Neue"/>
              </a:rPr>
              <a:pPr eaLnBrk="1" hangingPunct="1"/>
              <a:t>26</a:t>
            </a:fld>
            <a:endParaRPr lang="en-US" sz="1500" smtClean="0">
              <a:solidFill>
                <a:srgbClr val="000000"/>
              </a:solidFill>
              <a:latin typeface="Helvetica Neue"/>
            </a:endParaRPr>
          </a:p>
        </p:txBody>
      </p:sp>
      <p:sp>
        <p:nvSpPr>
          <p:cNvPr id="8" name="Rectangle 33"/>
          <p:cNvSpPr>
            <a:spLocks noChangeArrowheads="1"/>
          </p:cNvSpPr>
          <p:nvPr/>
        </p:nvSpPr>
        <p:spPr bwMode="auto">
          <a:xfrm>
            <a:off x="251520" y="785794"/>
            <a:ext cx="8532812" cy="73025"/>
          </a:xfrm>
          <a:prstGeom prst="rect">
            <a:avLst/>
          </a:prstGeom>
          <a:gradFill rotWithShape="1">
            <a:gsLst>
              <a:gs pos="0">
                <a:srgbClr val="0B2453"/>
              </a:gs>
              <a:gs pos="100000">
                <a:srgbClr val="FFFFFF"/>
              </a:gs>
            </a:gsLst>
            <a:lin ang="0" scaled="1"/>
          </a:gradFill>
          <a:ln>
            <a:noFill/>
          </a:ln>
          <a:extLst>
            <a:ext uri="{91240B29-F687-4F45-9708-019B960494DF}">
              <a14:hiddenLine xmlns:a14="http://schemas.microsoft.com/office/drawing/2010/main" w="25400" cap="rnd" algn="ctr">
                <a:solidFill>
                  <a:srgbClr val="000000"/>
                </a:solidFill>
                <a:prstDash val="sysDot"/>
                <a:miter lim="800000"/>
                <a:headEnd/>
                <a:tailEnd/>
              </a14:hiddenLine>
            </a:ext>
          </a:extLst>
        </p:spPr>
        <p:txBody>
          <a:bodyPr wrap="none" anchor="ctr"/>
          <a:lstStyle/>
          <a:p>
            <a:pPr algn="ctr" fontAlgn="base">
              <a:spcBef>
                <a:spcPct val="0"/>
              </a:spcBef>
              <a:spcAft>
                <a:spcPct val="0"/>
              </a:spcAft>
            </a:pPr>
            <a:endParaRPr lang="es-ES" sz="2400">
              <a:solidFill>
                <a:srgbClr val="000000"/>
              </a:solidFill>
              <a:cs typeface="Arial" pitchFamily="34" charset="0"/>
            </a:endParaRPr>
          </a:p>
        </p:txBody>
      </p:sp>
      <p:sp>
        <p:nvSpPr>
          <p:cNvPr id="13" name="6 Rectángulo"/>
          <p:cNvSpPr>
            <a:spLocks noChangeArrowheads="1"/>
          </p:cNvSpPr>
          <p:nvPr/>
        </p:nvSpPr>
        <p:spPr bwMode="auto">
          <a:xfrm>
            <a:off x="827584" y="6239053"/>
            <a:ext cx="8227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BO" sz="900" dirty="0" smtClean="0">
                <a:solidFill>
                  <a:srgbClr val="000000"/>
                </a:solidFill>
                <a:cs typeface="Arial" pitchFamily="34" charset="0"/>
              </a:rPr>
              <a:t>FUENTE: SERVICIO DE IMPUESTOS NACIONALES</a:t>
            </a:r>
          </a:p>
          <a:p>
            <a:pPr fontAlgn="base">
              <a:spcBef>
                <a:spcPct val="0"/>
              </a:spcBef>
              <a:spcAft>
                <a:spcPct val="0"/>
              </a:spcAft>
            </a:pPr>
            <a:r>
              <a:rPr lang="es-BO" sz="900" dirty="0" smtClean="0">
                <a:solidFill>
                  <a:srgbClr val="000000"/>
                </a:solidFill>
                <a:cs typeface="Arial" pitchFamily="34" charset="0"/>
              </a:rPr>
              <a:t>ELABORADO: Dirección General de Programación y Gestión Presupuestaria</a:t>
            </a:r>
          </a:p>
          <a:p>
            <a:pPr fontAlgn="base">
              <a:spcBef>
                <a:spcPct val="0"/>
              </a:spcBef>
              <a:spcAft>
                <a:spcPct val="0"/>
              </a:spcAft>
            </a:pPr>
            <a:r>
              <a:rPr lang="es-ES" sz="900" dirty="0" smtClean="0">
                <a:solidFill>
                  <a:srgbClr val="000000"/>
                </a:solidFill>
                <a:cs typeface="Arial" pitchFamily="34" charset="0"/>
              </a:rPr>
              <a:t>(E) Estimado 2014</a:t>
            </a:r>
          </a:p>
          <a:p>
            <a:pPr fontAlgn="base">
              <a:spcBef>
                <a:spcPct val="0"/>
              </a:spcBef>
              <a:spcAft>
                <a:spcPct val="0"/>
              </a:spcAft>
            </a:pPr>
            <a:endParaRPr lang="es-BO" sz="900" dirty="0" smtClean="0">
              <a:solidFill>
                <a:srgbClr val="000000"/>
              </a:solidFill>
              <a:cs typeface="Arial" pitchFamily="34" charset="0"/>
            </a:endParaRPr>
          </a:p>
        </p:txBody>
      </p:sp>
      <p:pic>
        <p:nvPicPr>
          <p:cNvPr id="3" name="Imagen 2"/>
          <p:cNvPicPr>
            <a:picLocks noChangeAspect="1"/>
          </p:cNvPicPr>
          <p:nvPr/>
        </p:nvPicPr>
        <p:blipFill rotWithShape="1">
          <a:blip r:embed="rId3"/>
          <a:srcRect t="6593"/>
          <a:stretch/>
        </p:blipFill>
        <p:spPr>
          <a:xfrm>
            <a:off x="305757" y="868166"/>
            <a:ext cx="8675360" cy="5307210"/>
          </a:xfrm>
          <a:prstGeom prst="rect">
            <a:avLst/>
          </a:prstGeom>
        </p:spPr>
      </p:pic>
    </p:spTree>
    <p:extLst>
      <p:ext uri="{BB962C8B-B14F-4D97-AF65-F5344CB8AC3E}">
        <p14:creationId xmlns:p14="http://schemas.microsoft.com/office/powerpoint/2010/main" val="3221077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51521" y="4149080"/>
            <a:ext cx="8892480" cy="270892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s-ES" sz="2400">
              <a:solidFill>
                <a:srgbClr val="000000"/>
              </a:solidFill>
            </a:endParaRPr>
          </a:p>
        </p:txBody>
      </p:sp>
      <p:pic>
        <p:nvPicPr>
          <p:cNvPr id="2" name="Imagen 1"/>
          <p:cNvPicPr>
            <a:picLocks noChangeAspect="1"/>
          </p:cNvPicPr>
          <p:nvPr/>
        </p:nvPicPr>
        <p:blipFill rotWithShape="1">
          <a:blip r:embed="rId3"/>
          <a:srcRect l="-198" t="9485" r="198" b="1495"/>
          <a:stretch/>
        </p:blipFill>
        <p:spPr>
          <a:xfrm>
            <a:off x="1066800" y="877815"/>
            <a:ext cx="7866643" cy="5083673"/>
          </a:xfrm>
          <a:prstGeom prst="rect">
            <a:avLst/>
          </a:prstGeom>
        </p:spPr>
      </p:pic>
      <p:sp>
        <p:nvSpPr>
          <p:cNvPr id="12291" name="2 Marcador de número de diapositiva"/>
          <p:cNvSpPr>
            <a:spLocks noGrp="1"/>
          </p:cNvSpPr>
          <p:nvPr>
            <p:ph type="sldNum" sz="quarter" idx="11"/>
          </p:nvPr>
        </p:nvSpPr>
        <p:spPr>
          <a:xfrm>
            <a:off x="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B063F42C-81D6-4C84-91E7-1F3131E3FAD2}" type="slidenum">
              <a:rPr lang="en-US" sz="1500" smtClean="0">
                <a:solidFill>
                  <a:srgbClr val="000000"/>
                </a:solidFill>
                <a:latin typeface="Helvetica Neue"/>
              </a:rPr>
              <a:pPr eaLnBrk="1" hangingPunct="1"/>
              <a:t>27</a:t>
            </a:fld>
            <a:endParaRPr lang="en-US" sz="1500" smtClean="0">
              <a:solidFill>
                <a:srgbClr val="000000"/>
              </a:solidFill>
              <a:latin typeface="Helvetica Neue"/>
            </a:endParaRPr>
          </a:p>
        </p:txBody>
      </p:sp>
      <p:sp>
        <p:nvSpPr>
          <p:cNvPr id="13" name="6 Rectángulo"/>
          <p:cNvSpPr>
            <a:spLocks noChangeArrowheads="1"/>
          </p:cNvSpPr>
          <p:nvPr/>
        </p:nvSpPr>
        <p:spPr bwMode="auto">
          <a:xfrm>
            <a:off x="1384697" y="6093296"/>
            <a:ext cx="43394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s-BO" sz="900" dirty="0">
                <a:solidFill>
                  <a:srgbClr val="000000"/>
                </a:solidFill>
                <a:cs typeface="Arial" pitchFamily="34" charset="0"/>
              </a:rPr>
              <a:t>FUENTE: SERVICIO DE IMPUESTOS NACIONALES</a:t>
            </a:r>
          </a:p>
          <a:p>
            <a:pPr fontAlgn="base">
              <a:spcBef>
                <a:spcPct val="0"/>
              </a:spcBef>
              <a:spcAft>
                <a:spcPct val="0"/>
              </a:spcAft>
            </a:pPr>
            <a:r>
              <a:rPr lang="es-BO" sz="900" dirty="0">
                <a:solidFill>
                  <a:srgbClr val="000000"/>
                </a:solidFill>
                <a:cs typeface="Arial" pitchFamily="34" charset="0"/>
              </a:rPr>
              <a:t>ELABORADO: Dirección General de Programación y Gestión Presupuestaria</a:t>
            </a:r>
          </a:p>
          <a:p>
            <a:pPr fontAlgn="base">
              <a:spcBef>
                <a:spcPct val="0"/>
              </a:spcBef>
              <a:spcAft>
                <a:spcPct val="0"/>
              </a:spcAft>
            </a:pPr>
            <a:r>
              <a:rPr lang="es-ES" sz="900" dirty="0">
                <a:solidFill>
                  <a:srgbClr val="000000"/>
                </a:solidFill>
                <a:cs typeface="Arial" pitchFamily="34" charset="0"/>
              </a:rPr>
              <a:t>(P) </a:t>
            </a:r>
            <a:r>
              <a:rPr lang="es-ES" sz="900" dirty="0" smtClean="0">
                <a:solidFill>
                  <a:srgbClr val="000000"/>
                </a:solidFill>
                <a:cs typeface="Arial" pitchFamily="34" charset="0"/>
              </a:rPr>
              <a:t>Presupuesto 2014 y Techo 2015</a:t>
            </a:r>
            <a:endParaRPr lang="es-ES" sz="900" dirty="0">
              <a:solidFill>
                <a:srgbClr val="000000"/>
              </a:solidFill>
              <a:cs typeface="Arial" pitchFamily="34" charset="0"/>
            </a:endParaRPr>
          </a:p>
        </p:txBody>
      </p:sp>
      <p:sp>
        <p:nvSpPr>
          <p:cNvPr id="8" name="Rectangle 33"/>
          <p:cNvSpPr>
            <a:spLocks noChangeArrowheads="1"/>
          </p:cNvSpPr>
          <p:nvPr/>
        </p:nvSpPr>
        <p:spPr bwMode="auto">
          <a:xfrm>
            <a:off x="251520" y="785794"/>
            <a:ext cx="8532812" cy="73025"/>
          </a:xfrm>
          <a:prstGeom prst="rect">
            <a:avLst/>
          </a:prstGeom>
          <a:gradFill rotWithShape="1">
            <a:gsLst>
              <a:gs pos="0">
                <a:srgbClr val="0B2453"/>
              </a:gs>
              <a:gs pos="100000">
                <a:srgbClr val="FFFFFF"/>
              </a:gs>
            </a:gsLst>
            <a:lin ang="0" scaled="1"/>
          </a:gradFill>
          <a:ln>
            <a:noFill/>
          </a:ln>
          <a:extLst>
            <a:ext uri="{91240B29-F687-4F45-9708-019B960494DF}">
              <a14:hiddenLine xmlns:a14="http://schemas.microsoft.com/office/drawing/2010/main" w="25400" cap="rnd" algn="ctr">
                <a:solidFill>
                  <a:srgbClr val="000000"/>
                </a:solidFill>
                <a:prstDash val="sysDot"/>
                <a:miter lim="800000"/>
                <a:headEnd/>
                <a:tailEnd/>
              </a14:hiddenLine>
            </a:ext>
          </a:extLst>
        </p:spPr>
        <p:txBody>
          <a:bodyPr wrap="none" anchor="ctr"/>
          <a:lstStyle/>
          <a:p>
            <a:pPr algn="ctr" fontAlgn="base">
              <a:spcBef>
                <a:spcPct val="0"/>
              </a:spcBef>
              <a:spcAft>
                <a:spcPct val="0"/>
              </a:spcAft>
            </a:pPr>
            <a:endParaRPr lang="es-ES" sz="2400">
              <a:solidFill>
                <a:srgbClr val="000000"/>
              </a:solidFill>
              <a:cs typeface="Arial" pitchFamily="34" charset="0"/>
            </a:endParaRPr>
          </a:p>
        </p:txBody>
      </p:sp>
      <p:sp>
        <p:nvSpPr>
          <p:cNvPr id="15" name="3 Título"/>
          <p:cNvSpPr>
            <a:spLocks noGrp="1"/>
          </p:cNvSpPr>
          <p:nvPr>
            <p:ph type="title"/>
          </p:nvPr>
        </p:nvSpPr>
        <p:spPr>
          <a:xfrm>
            <a:off x="142875" y="44625"/>
            <a:ext cx="9001125" cy="741170"/>
          </a:xfrm>
        </p:spPr>
        <p:txBody>
          <a:bodyPr/>
          <a:lstStyle/>
          <a:p>
            <a:pPr algn="ctr">
              <a:defRPr/>
            </a:pPr>
            <a:r>
              <a:rPr lang="es-ES" sz="2400" dirty="0" smtClean="0">
                <a:effectLst>
                  <a:outerShdw blurRad="38100" dist="38100" dir="2700000" algn="tl">
                    <a:srgbClr val="000000">
                      <a:alpha val="43137"/>
                    </a:srgbClr>
                  </a:outerShdw>
                </a:effectLst>
                <a:latin typeface="+mn-lt"/>
                <a:ea typeface="ＭＳ Ｐゴシック"/>
              </a:rPr>
              <a:t>Programación de Ingresos Tributarios, 2014 – 2015</a:t>
            </a:r>
            <a:r>
              <a:rPr lang="es-ES" sz="2400" dirty="0">
                <a:effectLst>
                  <a:outerShdw blurRad="38100" dist="38100" dir="2700000" algn="tl">
                    <a:srgbClr val="000000">
                      <a:alpha val="43137"/>
                    </a:srgbClr>
                  </a:outerShdw>
                </a:effectLst>
                <a:latin typeface="+mn-lt"/>
                <a:ea typeface="ＭＳ Ｐゴシック"/>
              </a:rPr>
              <a:t/>
            </a:r>
            <a:br>
              <a:rPr lang="es-ES" sz="2400" dirty="0">
                <a:effectLst>
                  <a:outerShdw blurRad="38100" dist="38100" dir="2700000" algn="tl">
                    <a:srgbClr val="000000">
                      <a:alpha val="43137"/>
                    </a:srgbClr>
                  </a:outerShdw>
                </a:effectLst>
                <a:latin typeface="+mn-lt"/>
                <a:ea typeface="ＭＳ Ｐゴシック"/>
              </a:rPr>
            </a:br>
            <a:r>
              <a:rPr lang="es-ES" sz="1600" b="0" dirty="0">
                <a:effectLst>
                  <a:outerShdw blurRad="38100" dist="38100" dir="2700000" algn="tl">
                    <a:srgbClr val="000000">
                      <a:alpha val="43137"/>
                    </a:srgbClr>
                  </a:outerShdw>
                </a:effectLst>
                <a:latin typeface="+mn-lt"/>
                <a:ea typeface="ＭＳ Ｐゴシック"/>
              </a:rPr>
              <a:t>(En Millones de Bolivianos)</a:t>
            </a:r>
            <a:endParaRPr lang="es-ES" sz="2000" b="0" dirty="0">
              <a:effectLst>
                <a:outerShdw blurRad="38100" dist="38100" dir="2700000" algn="tl">
                  <a:srgbClr val="000000">
                    <a:alpha val="43137"/>
                  </a:srgbClr>
                </a:outerShdw>
              </a:effectLst>
              <a:latin typeface="+mn-lt"/>
              <a:ea typeface="ＭＳ Ｐゴシック"/>
            </a:endParaRPr>
          </a:p>
        </p:txBody>
      </p:sp>
      <p:sp>
        <p:nvSpPr>
          <p:cNvPr id="10" name="1 Forma libre"/>
          <p:cNvSpPr/>
          <p:nvPr/>
        </p:nvSpPr>
        <p:spPr>
          <a:xfrm>
            <a:off x="4572000" y="1412776"/>
            <a:ext cx="1042146" cy="403411"/>
          </a:xfrm>
          <a:custGeom>
            <a:avLst/>
            <a:gdLst>
              <a:gd name="connsiteX0" fmla="*/ 0 w 885265"/>
              <a:gd name="connsiteY0" fmla="*/ 448235 h 453215"/>
              <a:gd name="connsiteX1" fmla="*/ 437029 w 885265"/>
              <a:gd name="connsiteY1" fmla="*/ 403412 h 453215"/>
              <a:gd name="connsiteX2" fmla="*/ 560294 w 885265"/>
              <a:gd name="connsiteY2" fmla="*/ 89647 h 453215"/>
              <a:gd name="connsiteX3" fmla="*/ 885265 w 885265"/>
              <a:gd name="connsiteY3" fmla="*/ 0 h 453215"/>
            </a:gdLst>
            <a:ahLst/>
            <a:cxnLst>
              <a:cxn ang="0">
                <a:pos x="connsiteX0" y="connsiteY0"/>
              </a:cxn>
              <a:cxn ang="0">
                <a:pos x="connsiteX1" y="connsiteY1"/>
              </a:cxn>
              <a:cxn ang="0">
                <a:pos x="connsiteX2" y="connsiteY2"/>
              </a:cxn>
              <a:cxn ang="0">
                <a:pos x="connsiteX3" y="connsiteY3"/>
              </a:cxn>
            </a:cxnLst>
            <a:rect l="l" t="t" r="r" b="b"/>
            <a:pathLst>
              <a:path w="885265" h="453215">
                <a:moveTo>
                  <a:pt x="0" y="448235"/>
                </a:moveTo>
                <a:cubicBezTo>
                  <a:pt x="171823" y="455706"/>
                  <a:pt x="343647" y="463177"/>
                  <a:pt x="437029" y="403412"/>
                </a:cubicBezTo>
                <a:cubicBezTo>
                  <a:pt x="530411" y="343647"/>
                  <a:pt x="485588" y="156882"/>
                  <a:pt x="560294" y="89647"/>
                </a:cubicBezTo>
                <a:cubicBezTo>
                  <a:pt x="635000" y="22412"/>
                  <a:pt x="760132" y="11206"/>
                  <a:pt x="885265" y="0"/>
                </a:cubicBezTo>
              </a:path>
            </a:pathLst>
          </a:custGeom>
          <a:ln>
            <a:solidFill>
              <a:srgbClr val="FF0000"/>
            </a:solidFill>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pPr>
            <a:endParaRPr lang="es-BO">
              <a:solidFill>
                <a:srgbClr val="000000"/>
              </a:solidFill>
            </a:endParaRPr>
          </a:p>
        </p:txBody>
      </p:sp>
      <p:sp>
        <p:nvSpPr>
          <p:cNvPr id="11" name="5 CuadroTexto"/>
          <p:cNvSpPr txBox="1"/>
          <p:nvPr/>
        </p:nvSpPr>
        <p:spPr>
          <a:xfrm>
            <a:off x="4399787" y="1319294"/>
            <a:ext cx="71526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pPr>
            <a:r>
              <a:rPr lang="es-BO" sz="1600" b="1" dirty="0" smtClean="0">
                <a:solidFill>
                  <a:srgbClr val="C00000"/>
                </a:solidFill>
              </a:rPr>
              <a:t>+1</a:t>
            </a:r>
            <a:r>
              <a:rPr lang="es-BO" sz="1600" b="1" dirty="0">
                <a:solidFill>
                  <a:srgbClr val="C00000"/>
                </a:solidFill>
              </a:rPr>
              <a:t>5</a:t>
            </a:r>
            <a:r>
              <a:rPr lang="es-BO" sz="1600" b="1" dirty="0" smtClean="0">
                <a:solidFill>
                  <a:srgbClr val="C00000"/>
                </a:solidFill>
              </a:rPr>
              <a:t>%</a:t>
            </a:r>
            <a:endParaRPr lang="es-BO" sz="1600" b="1" dirty="0">
              <a:solidFill>
                <a:srgbClr val="C00000"/>
              </a:solidFill>
            </a:endParaRPr>
          </a:p>
        </p:txBody>
      </p:sp>
    </p:spTree>
    <p:extLst>
      <p:ext uri="{BB962C8B-B14F-4D97-AF65-F5344CB8AC3E}">
        <p14:creationId xmlns:p14="http://schemas.microsoft.com/office/powerpoint/2010/main" val="3461528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65043" y="1225641"/>
            <a:ext cx="7458075" cy="4432967"/>
          </a:xfrm>
          <a:prstGeom prst="rect">
            <a:avLst/>
          </a:prstGeom>
        </p:spPr>
      </p:pic>
    </p:spTree>
    <p:extLst>
      <p:ext uri="{BB962C8B-B14F-4D97-AF65-F5344CB8AC3E}">
        <p14:creationId xmlns:p14="http://schemas.microsoft.com/office/powerpoint/2010/main" val="3365240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19462" y="3933056"/>
            <a:ext cx="8924539" cy="292494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s-ES" sz="2400">
              <a:solidFill>
                <a:srgbClr val="000000"/>
              </a:solidFill>
            </a:endParaRPr>
          </a:p>
        </p:txBody>
      </p:sp>
      <p:sp>
        <p:nvSpPr>
          <p:cNvPr id="17411" name="1 Título"/>
          <p:cNvSpPr>
            <a:spLocks noGrp="1"/>
          </p:cNvSpPr>
          <p:nvPr>
            <p:ph type="title"/>
          </p:nvPr>
        </p:nvSpPr>
        <p:spPr>
          <a:xfrm>
            <a:off x="571500" y="0"/>
            <a:ext cx="8267700" cy="704850"/>
          </a:xfrm>
        </p:spPr>
        <p:txBody>
          <a:bodyPr/>
          <a:lstStyle/>
          <a:p>
            <a:pPr algn="ctr">
              <a:defRPr sz="1800" b="1" i="0" u="none" strike="noStrike" kern="1200" baseline="0">
                <a:solidFill>
                  <a:srgbClr val="000000"/>
                </a:solidFill>
                <a:latin typeface="Calibri"/>
                <a:ea typeface="Calibri"/>
                <a:cs typeface="Calibri"/>
              </a:defRPr>
            </a:pPr>
            <a:r>
              <a:rPr lang="es-ES" sz="2400" kern="1200" dirty="0" smtClean="0">
                <a:solidFill>
                  <a:srgbClr val="000000"/>
                </a:solidFill>
                <a:effectLst>
                  <a:outerShdw blurRad="38100" dist="38100" dir="2700000" algn="tl">
                    <a:srgbClr val="000000">
                      <a:alpha val="43137"/>
                    </a:srgbClr>
                  </a:outerShdw>
                </a:effectLst>
                <a:latin typeface="+mn-lt"/>
                <a:ea typeface="ＭＳ Ｐゴシック"/>
                <a:cs typeface="Calibri"/>
              </a:rPr>
              <a:t>Ingresos por Hidrocarburos, 2005 – 2014(V)</a:t>
            </a:r>
            <a:r>
              <a:rPr lang="es-ES" sz="2400" kern="1200" dirty="0">
                <a:solidFill>
                  <a:srgbClr val="000000"/>
                </a:solidFill>
                <a:effectLst>
                  <a:outerShdw blurRad="38100" dist="38100" dir="2700000" algn="tl">
                    <a:srgbClr val="000000">
                      <a:alpha val="43137"/>
                    </a:srgbClr>
                  </a:outerShdw>
                </a:effectLst>
                <a:latin typeface="+mn-lt"/>
                <a:ea typeface="ＭＳ Ｐゴシック"/>
                <a:cs typeface="Calibri"/>
              </a:rPr>
              <a:t/>
            </a:r>
            <a:br>
              <a:rPr lang="es-ES" sz="2400" kern="1200" dirty="0">
                <a:solidFill>
                  <a:srgbClr val="000000"/>
                </a:solidFill>
                <a:effectLst>
                  <a:outerShdw blurRad="38100" dist="38100" dir="2700000" algn="tl">
                    <a:srgbClr val="000000">
                      <a:alpha val="43137"/>
                    </a:srgbClr>
                  </a:outerShdw>
                </a:effectLst>
                <a:latin typeface="+mn-lt"/>
                <a:ea typeface="ＭＳ Ｐゴシック"/>
                <a:cs typeface="Calibri"/>
              </a:rPr>
            </a:br>
            <a:r>
              <a:rPr lang="es-ES" sz="1800" b="0" kern="1200" dirty="0" smtClean="0">
                <a:solidFill>
                  <a:srgbClr val="000000"/>
                </a:solidFill>
                <a:effectLst>
                  <a:outerShdw blurRad="38100" dist="38100" dir="2700000" algn="tl">
                    <a:srgbClr val="000000">
                      <a:alpha val="43137"/>
                    </a:srgbClr>
                  </a:outerShdw>
                </a:effectLst>
                <a:latin typeface="+mn-lt"/>
                <a:ea typeface="ＭＳ Ｐゴシック"/>
                <a:cs typeface="Calibri"/>
              </a:rPr>
              <a:t>(En </a:t>
            </a:r>
            <a:r>
              <a:rPr lang="es-ES" sz="1800" b="0" kern="1200" dirty="0">
                <a:solidFill>
                  <a:srgbClr val="000000"/>
                </a:solidFill>
                <a:effectLst>
                  <a:outerShdw blurRad="38100" dist="38100" dir="2700000" algn="tl">
                    <a:srgbClr val="000000">
                      <a:alpha val="43137"/>
                    </a:srgbClr>
                  </a:outerShdw>
                </a:effectLst>
                <a:latin typeface="+mn-lt"/>
                <a:ea typeface="ＭＳ Ｐゴシック"/>
                <a:cs typeface="Calibri"/>
              </a:rPr>
              <a:t>Millones de Bolivianos) </a:t>
            </a:r>
          </a:p>
        </p:txBody>
      </p:sp>
      <p:sp>
        <p:nvSpPr>
          <p:cNvPr id="17413" name="5 CuadroTexto"/>
          <p:cNvSpPr txBox="1">
            <a:spLocks noChangeArrowheads="1"/>
          </p:cNvSpPr>
          <p:nvPr/>
        </p:nvSpPr>
        <p:spPr bwMode="auto">
          <a:xfrm>
            <a:off x="1043608" y="6167263"/>
            <a:ext cx="71437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s-MX" sz="900" dirty="0">
                <a:solidFill>
                  <a:srgbClr val="000000"/>
                </a:solidFill>
              </a:rPr>
              <a:t>Fuente: Viceministerio de Presupuesto y Contabilidad </a:t>
            </a:r>
            <a:r>
              <a:rPr lang="es-MX" sz="900" dirty="0" smtClean="0">
                <a:solidFill>
                  <a:srgbClr val="000000"/>
                </a:solidFill>
              </a:rPr>
              <a:t>Fiscal</a:t>
            </a:r>
          </a:p>
          <a:p>
            <a:pPr eaLnBrk="1" fontAlgn="base" hangingPunct="1">
              <a:spcBef>
                <a:spcPct val="0"/>
              </a:spcBef>
              <a:spcAft>
                <a:spcPct val="0"/>
              </a:spcAft>
            </a:pPr>
            <a:r>
              <a:rPr lang="es-ES" sz="900" dirty="0" smtClean="0">
                <a:solidFill>
                  <a:srgbClr val="000000"/>
                </a:solidFill>
              </a:rPr>
              <a:t>(E) Estimado 2014</a:t>
            </a:r>
            <a:endParaRPr lang="es-ES" sz="900" dirty="0">
              <a:solidFill>
                <a:srgbClr val="000000"/>
              </a:solidFill>
            </a:endParaRPr>
          </a:p>
          <a:p>
            <a:pPr eaLnBrk="1" fontAlgn="base" hangingPunct="1">
              <a:spcBef>
                <a:spcPct val="0"/>
              </a:spcBef>
              <a:spcAft>
                <a:spcPct val="0"/>
              </a:spcAft>
            </a:pPr>
            <a:endParaRPr lang="es-MX" sz="900" dirty="0">
              <a:solidFill>
                <a:srgbClr val="000000"/>
              </a:solidFill>
            </a:endParaRPr>
          </a:p>
        </p:txBody>
      </p:sp>
      <p:sp>
        <p:nvSpPr>
          <p:cNvPr id="7" name="Rectangle 33"/>
          <p:cNvSpPr>
            <a:spLocks noChangeArrowheads="1"/>
          </p:cNvSpPr>
          <p:nvPr/>
        </p:nvSpPr>
        <p:spPr bwMode="auto">
          <a:xfrm>
            <a:off x="251520" y="692696"/>
            <a:ext cx="8532812" cy="73025"/>
          </a:xfrm>
          <a:prstGeom prst="rect">
            <a:avLst/>
          </a:prstGeom>
          <a:gradFill rotWithShape="1">
            <a:gsLst>
              <a:gs pos="0">
                <a:srgbClr val="0B2453"/>
              </a:gs>
              <a:gs pos="100000">
                <a:srgbClr val="FFFFFF"/>
              </a:gs>
            </a:gsLst>
            <a:lin ang="0" scaled="1"/>
          </a:gradFill>
          <a:ln>
            <a:noFill/>
          </a:ln>
          <a:extLst>
            <a:ext uri="{91240B29-F687-4F45-9708-019B960494DF}">
              <a14:hiddenLine xmlns:a14="http://schemas.microsoft.com/office/drawing/2010/main" w="25400" cap="rnd" algn="ctr">
                <a:solidFill>
                  <a:srgbClr val="000000"/>
                </a:solidFill>
                <a:prstDash val="sysDot"/>
                <a:miter lim="800000"/>
                <a:headEnd/>
                <a:tailEnd/>
              </a14:hiddenLine>
            </a:ext>
          </a:extLst>
        </p:spPr>
        <p:txBody>
          <a:bodyPr wrap="none" anchor="ctr"/>
          <a:lstStyle/>
          <a:p>
            <a:pPr algn="ctr" fontAlgn="base">
              <a:spcBef>
                <a:spcPct val="0"/>
              </a:spcBef>
              <a:spcAft>
                <a:spcPct val="0"/>
              </a:spcAft>
            </a:pPr>
            <a:endParaRPr lang="es-ES" sz="2400">
              <a:solidFill>
                <a:srgbClr val="000000"/>
              </a:solidFill>
              <a:cs typeface="Arial" pitchFamily="34" charset="0"/>
            </a:endParaRPr>
          </a:p>
        </p:txBody>
      </p:sp>
      <p:pic>
        <p:nvPicPr>
          <p:cNvPr id="3" name="Imagen 2"/>
          <p:cNvPicPr>
            <a:picLocks noChangeAspect="1"/>
          </p:cNvPicPr>
          <p:nvPr/>
        </p:nvPicPr>
        <p:blipFill rotWithShape="1">
          <a:blip r:embed="rId2"/>
          <a:srcRect t="14589"/>
          <a:stretch/>
        </p:blipFill>
        <p:spPr>
          <a:xfrm>
            <a:off x="277803" y="783110"/>
            <a:ext cx="8675360" cy="5384153"/>
          </a:xfrm>
          <a:prstGeom prst="rect">
            <a:avLst/>
          </a:prstGeom>
        </p:spPr>
      </p:pic>
    </p:spTree>
    <p:extLst>
      <p:ext uri="{BB962C8B-B14F-4D97-AF65-F5344CB8AC3E}">
        <p14:creationId xmlns:p14="http://schemas.microsoft.com/office/powerpoint/2010/main" val="3502150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mesas exterior.gif"/>
          <p:cNvPicPr>
            <a:picLocks noChangeAspect="1"/>
          </p:cNvPicPr>
          <p:nvPr/>
        </p:nvPicPr>
        <p:blipFill>
          <a:blip r:embed="rId2"/>
          <a:stretch>
            <a:fillRect/>
          </a:stretch>
        </p:blipFill>
        <p:spPr>
          <a:xfrm>
            <a:off x="571472" y="642918"/>
            <a:ext cx="7715304" cy="58224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73721" y="4509120"/>
            <a:ext cx="8670280" cy="234888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s-ES" sz="2400">
              <a:solidFill>
                <a:srgbClr val="000000"/>
              </a:solidFill>
            </a:endParaRPr>
          </a:p>
        </p:txBody>
      </p:sp>
      <p:sp>
        <p:nvSpPr>
          <p:cNvPr id="17413" name="5 CuadroTexto"/>
          <p:cNvSpPr txBox="1">
            <a:spLocks noChangeArrowheads="1"/>
          </p:cNvSpPr>
          <p:nvPr/>
        </p:nvSpPr>
        <p:spPr bwMode="auto">
          <a:xfrm>
            <a:off x="1316682" y="6381328"/>
            <a:ext cx="7143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s-MX" sz="900" dirty="0">
                <a:solidFill>
                  <a:srgbClr val="000000"/>
                </a:solidFill>
              </a:rPr>
              <a:t>Fuente: Viceministerio de Presupuesto y Contabilidad </a:t>
            </a:r>
            <a:r>
              <a:rPr lang="es-MX" sz="900" dirty="0" smtClean="0">
                <a:solidFill>
                  <a:srgbClr val="000000"/>
                </a:solidFill>
              </a:rPr>
              <a:t>Fiscal</a:t>
            </a:r>
          </a:p>
          <a:p>
            <a:pPr eaLnBrk="1" fontAlgn="base" hangingPunct="1">
              <a:spcBef>
                <a:spcPct val="0"/>
              </a:spcBef>
              <a:spcAft>
                <a:spcPct val="0"/>
              </a:spcAft>
            </a:pPr>
            <a:r>
              <a:rPr lang="es-MX" sz="900" dirty="0" smtClean="0">
                <a:solidFill>
                  <a:srgbClr val="000000"/>
                </a:solidFill>
              </a:rPr>
              <a:t>(P) Presupuesto 2014 y programado 2015</a:t>
            </a:r>
            <a:endParaRPr lang="es-MX" sz="900" dirty="0">
              <a:solidFill>
                <a:srgbClr val="000000"/>
              </a:solidFill>
            </a:endParaRPr>
          </a:p>
        </p:txBody>
      </p:sp>
      <p:sp>
        <p:nvSpPr>
          <p:cNvPr id="7" name="Rectangle 33"/>
          <p:cNvSpPr>
            <a:spLocks noChangeArrowheads="1"/>
          </p:cNvSpPr>
          <p:nvPr/>
        </p:nvSpPr>
        <p:spPr bwMode="auto">
          <a:xfrm>
            <a:off x="251520" y="692696"/>
            <a:ext cx="8532812" cy="73025"/>
          </a:xfrm>
          <a:prstGeom prst="rect">
            <a:avLst/>
          </a:prstGeom>
          <a:gradFill rotWithShape="1">
            <a:gsLst>
              <a:gs pos="0">
                <a:srgbClr val="0B2453"/>
              </a:gs>
              <a:gs pos="100000">
                <a:srgbClr val="FFFFFF"/>
              </a:gs>
            </a:gsLst>
            <a:lin ang="0" scaled="1"/>
          </a:gradFill>
          <a:ln>
            <a:noFill/>
          </a:ln>
          <a:extLst>
            <a:ext uri="{91240B29-F687-4F45-9708-019B960494DF}">
              <a14:hiddenLine xmlns:a14="http://schemas.microsoft.com/office/drawing/2010/main" w="25400" cap="rnd" algn="ctr">
                <a:solidFill>
                  <a:srgbClr val="000000"/>
                </a:solidFill>
                <a:prstDash val="sysDot"/>
                <a:miter lim="800000"/>
                <a:headEnd/>
                <a:tailEnd/>
              </a14:hiddenLine>
            </a:ext>
          </a:extLst>
        </p:spPr>
        <p:txBody>
          <a:bodyPr wrap="none" anchor="ctr"/>
          <a:lstStyle/>
          <a:p>
            <a:pPr algn="ctr" fontAlgn="base">
              <a:spcBef>
                <a:spcPct val="0"/>
              </a:spcBef>
              <a:spcAft>
                <a:spcPct val="0"/>
              </a:spcAft>
            </a:pPr>
            <a:endParaRPr lang="es-ES" sz="2400">
              <a:solidFill>
                <a:srgbClr val="000000"/>
              </a:solidFill>
              <a:cs typeface="Arial" pitchFamily="34" charset="0"/>
            </a:endParaRPr>
          </a:p>
        </p:txBody>
      </p:sp>
      <p:sp>
        <p:nvSpPr>
          <p:cNvPr id="12" name="1 Título"/>
          <p:cNvSpPr txBox="1">
            <a:spLocks/>
          </p:cNvSpPr>
          <p:nvPr/>
        </p:nvSpPr>
        <p:spPr bwMode="auto">
          <a:xfrm>
            <a:off x="251520" y="0"/>
            <a:ext cx="8892480" cy="7048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500" b="1" baseline="0">
                <a:solidFill>
                  <a:srgbClr val="0B2453"/>
                </a:solidFill>
                <a:latin typeface="Helvetica Neue"/>
                <a:ea typeface="MS PGothic" pitchFamily="34" charset="-128"/>
                <a:cs typeface="Helvetica Neue"/>
              </a:defRPr>
            </a:lvl1pPr>
            <a:lvl2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2pPr>
            <a:lvl3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3pPr>
            <a:lvl4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4pPr>
            <a:lvl5pPr algn="ctr" rtl="0" eaLnBrk="0" fontAlgn="base" hangingPunct="0">
              <a:spcBef>
                <a:spcPct val="0"/>
              </a:spcBef>
              <a:spcAft>
                <a:spcPct val="0"/>
              </a:spcAft>
              <a:defRPr sz="2500" b="1">
                <a:solidFill>
                  <a:srgbClr val="0B2453"/>
                </a:solidFill>
                <a:latin typeface="Helvetica Neue" pitchFamily="-65" charset="0"/>
                <a:ea typeface="MS PGothic" pitchFamily="34" charset="-128"/>
                <a:cs typeface="Helvetica Neue" pitchFamily="-65"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sz="1800" b="1" i="0" u="none" strike="noStrike" kern="1200" baseline="0">
                <a:solidFill>
                  <a:srgbClr val="000000"/>
                </a:solidFill>
                <a:latin typeface="Calibri"/>
                <a:ea typeface="Calibri"/>
                <a:cs typeface="Calibri"/>
              </a:defRPr>
            </a:pPr>
            <a:r>
              <a:rPr lang="es-ES" sz="2000" dirty="0" smtClean="0">
                <a:solidFill>
                  <a:srgbClr val="000000"/>
                </a:solidFill>
                <a:effectLst>
                  <a:outerShdw blurRad="38100" dist="38100" dir="2700000" algn="tl">
                    <a:srgbClr val="000000">
                      <a:alpha val="43137"/>
                    </a:srgbClr>
                  </a:outerShdw>
                </a:effectLst>
                <a:latin typeface="Arial"/>
                <a:ea typeface="ＭＳ Ｐゴシック"/>
                <a:cs typeface="Calibri"/>
              </a:rPr>
              <a:t>Programación Ingresos por Hidrocarburos (IDH y Regalías), 2014 - 2015</a:t>
            </a:r>
            <a:br>
              <a:rPr lang="es-ES" sz="2000" dirty="0" smtClean="0">
                <a:solidFill>
                  <a:srgbClr val="000000"/>
                </a:solidFill>
                <a:effectLst>
                  <a:outerShdw blurRad="38100" dist="38100" dir="2700000" algn="tl">
                    <a:srgbClr val="000000">
                      <a:alpha val="43137"/>
                    </a:srgbClr>
                  </a:outerShdw>
                </a:effectLst>
                <a:latin typeface="Arial"/>
                <a:ea typeface="ＭＳ Ｐゴシック"/>
                <a:cs typeface="Calibri"/>
              </a:rPr>
            </a:br>
            <a:r>
              <a:rPr lang="es-ES" sz="1800" b="0" dirty="0" smtClean="0">
                <a:solidFill>
                  <a:srgbClr val="000000"/>
                </a:solidFill>
                <a:effectLst>
                  <a:outerShdw blurRad="38100" dist="38100" dir="2700000" algn="tl">
                    <a:srgbClr val="000000">
                      <a:alpha val="43137"/>
                    </a:srgbClr>
                  </a:outerShdw>
                </a:effectLst>
                <a:latin typeface="Arial"/>
                <a:ea typeface="ＭＳ Ｐゴシック"/>
                <a:cs typeface="Calibri"/>
              </a:rPr>
              <a:t>(En Millones de Bolivianos) </a:t>
            </a:r>
            <a:endParaRPr lang="es-ES" sz="1800" b="0" dirty="0">
              <a:solidFill>
                <a:srgbClr val="000000"/>
              </a:solidFill>
              <a:effectLst>
                <a:outerShdw blurRad="38100" dist="38100" dir="2700000" algn="tl">
                  <a:srgbClr val="000000">
                    <a:alpha val="43137"/>
                  </a:srgbClr>
                </a:outerShdw>
              </a:effectLst>
              <a:latin typeface="Arial"/>
              <a:ea typeface="ＭＳ Ｐゴシック"/>
              <a:cs typeface="Calibri"/>
            </a:endParaRPr>
          </a:p>
        </p:txBody>
      </p:sp>
      <p:pic>
        <p:nvPicPr>
          <p:cNvPr id="2" name="Imagen 1"/>
          <p:cNvPicPr>
            <a:picLocks noChangeAspect="1"/>
          </p:cNvPicPr>
          <p:nvPr/>
        </p:nvPicPr>
        <p:blipFill>
          <a:blip r:embed="rId2" cstate="print"/>
          <a:stretch>
            <a:fillRect/>
          </a:stretch>
        </p:blipFill>
        <p:spPr>
          <a:xfrm>
            <a:off x="1043608" y="1219469"/>
            <a:ext cx="7136847" cy="5176727"/>
          </a:xfrm>
          <a:prstGeom prst="rect">
            <a:avLst/>
          </a:prstGeom>
        </p:spPr>
      </p:pic>
      <p:sp>
        <p:nvSpPr>
          <p:cNvPr id="8" name="1 Forma libre"/>
          <p:cNvSpPr/>
          <p:nvPr/>
        </p:nvSpPr>
        <p:spPr>
          <a:xfrm>
            <a:off x="4241145" y="1661478"/>
            <a:ext cx="1042146" cy="403411"/>
          </a:xfrm>
          <a:custGeom>
            <a:avLst/>
            <a:gdLst>
              <a:gd name="connsiteX0" fmla="*/ 0 w 885265"/>
              <a:gd name="connsiteY0" fmla="*/ 448235 h 453215"/>
              <a:gd name="connsiteX1" fmla="*/ 437029 w 885265"/>
              <a:gd name="connsiteY1" fmla="*/ 403412 h 453215"/>
              <a:gd name="connsiteX2" fmla="*/ 560294 w 885265"/>
              <a:gd name="connsiteY2" fmla="*/ 89647 h 453215"/>
              <a:gd name="connsiteX3" fmla="*/ 885265 w 885265"/>
              <a:gd name="connsiteY3" fmla="*/ 0 h 453215"/>
            </a:gdLst>
            <a:ahLst/>
            <a:cxnLst>
              <a:cxn ang="0">
                <a:pos x="connsiteX0" y="connsiteY0"/>
              </a:cxn>
              <a:cxn ang="0">
                <a:pos x="connsiteX1" y="connsiteY1"/>
              </a:cxn>
              <a:cxn ang="0">
                <a:pos x="connsiteX2" y="connsiteY2"/>
              </a:cxn>
              <a:cxn ang="0">
                <a:pos x="connsiteX3" y="connsiteY3"/>
              </a:cxn>
            </a:cxnLst>
            <a:rect l="l" t="t" r="r" b="b"/>
            <a:pathLst>
              <a:path w="885265" h="453215">
                <a:moveTo>
                  <a:pt x="0" y="448235"/>
                </a:moveTo>
                <a:cubicBezTo>
                  <a:pt x="171823" y="455706"/>
                  <a:pt x="343647" y="463177"/>
                  <a:pt x="437029" y="403412"/>
                </a:cubicBezTo>
                <a:cubicBezTo>
                  <a:pt x="530411" y="343647"/>
                  <a:pt x="485588" y="156882"/>
                  <a:pt x="560294" y="89647"/>
                </a:cubicBezTo>
                <a:cubicBezTo>
                  <a:pt x="635000" y="22412"/>
                  <a:pt x="760132" y="11206"/>
                  <a:pt x="885265" y="0"/>
                </a:cubicBezTo>
              </a:path>
            </a:pathLst>
          </a:custGeom>
          <a:ln>
            <a:solidFill>
              <a:srgbClr val="FF0000"/>
            </a:solidFill>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pPr>
            <a:endParaRPr lang="es-BO">
              <a:solidFill>
                <a:srgbClr val="000000"/>
              </a:solidFill>
            </a:endParaRPr>
          </a:p>
        </p:txBody>
      </p:sp>
      <p:sp>
        <p:nvSpPr>
          <p:cNvPr id="10" name="5 CuadroTexto"/>
          <p:cNvSpPr txBox="1"/>
          <p:nvPr/>
        </p:nvSpPr>
        <p:spPr>
          <a:xfrm>
            <a:off x="4068932" y="1567996"/>
            <a:ext cx="71526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base">
              <a:spcBef>
                <a:spcPct val="0"/>
              </a:spcBef>
              <a:spcAft>
                <a:spcPct val="0"/>
              </a:spcAft>
            </a:pPr>
            <a:r>
              <a:rPr lang="es-BO" sz="1600" b="1" dirty="0">
                <a:solidFill>
                  <a:srgbClr val="C00000"/>
                </a:solidFill>
              </a:rPr>
              <a:t>+</a:t>
            </a:r>
            <a:r>
              <a:rPr lang="es-BO" sz="1600" b="1" dirty="0" smtClean="0">
                <a:solidFill>
                  <a:srgbClr val="C00000"/>
                </a:solidFill>
              </a:rPr>
              <a:t>23%</a:t>
            </a:r>
            <a:endParaRPr lang="es-BO" sz="1600" b="1" dirty="0">
              <a:solidFill>
                <a:srgbClr val="C00000"/>
              </a:solidFill>
            </a:endParaRPr>
          </a:p>
        </p:txBody>
      </p:sp>
    </p:spTree>
    <p:extLst>
      <p:ext uri="{BB962C8B-B14F-4D97-AF65-F5344CB8AC3E}">
        <p14:creationId xmlns:p14="http://schemas.microsoft.com/office/powerpoint/2010/main" val="1430219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70413" y="1161184"/>
            <a:ext cx="7722727" cy="4488873"/>
          </a:xfrm>
          <a:prstGeom prst="rect">
            <a:avLst/>
          </a:prstGeom>
        </p:spPr>
      </p:pic>
    </p:spTree>
    <p:extLst>
      <p:ext uri="{BB962C8B-B14F-4D97-AF65-F5344CB8AC3E}">
        <p14:creationId xmlns:p14="http://schemas.microsoft.com/office/powerpoint/2010/main" val="388841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35182" y="1216262"/>
            <a:ext cx="7287308" cy="4433795"/>
          </a:xfrm>
          <a:prstGeom prst="rect">
            <a:avLst/>
          </a:prstGeom>
        </p:spPr>
      </p:pic>
    </p:spTree>
    <p:extLst>
      <p:ext uri="{BB962C8B-B14F-4D97-AF65-F5344CB8AC3E}">
        <p14:creationId xmlns:p14="http://schemas.microsoft.com/office/powerpoint/2010/main" val="1148788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4 CuadroTexto"/>
          <p:cNvSpPr txBox="1">
            <a:spLocks noChangeArrowheads="1"/>
          </p:cNvSpPr>
          <p:nvPr/>
        </p:nvSpPr>
        <p:spPr bwMode="auto">
          <a:xfrm>
            <a:off x="395288" y="260350"/>
            <a:ext cx="8424862" cy="923925"/>
          </a:xfrm>
          <a:prstGeom prst="rect">
            <a:avLst/>
          </a:prstGeom>
          <a:noFill/>
          <a:ln w="9525">
            <a:noFill/>
            <a:miter lim="800000"/>
            <a:headEnd/>
            <a:tailEnd/>
          </a:ln>
        </p:spPr>
        <p:txBody>
          <a:bodyPr>
            <a:spAutoFit/>
          </a:bodyPr>
          <a:lstStyle/>
          <a:p>
            <a:pPr algn="ctr" fontAlgn="base">
              <a:spcBef>
                <a:spcPct val="0"/>
              </a:spcBef>
              <a:spcAft>
                <a:spcPct val="0"/>
              </a:spcAft>
            </a:pPr>
            <a:r>
              <a:rPr lang="es-BO" b="1">
                <a:solidFill>
                  <a:srgbClr val="000000"/>
                </a:solidFill>
                <a:ea typeface="MS PGothic" pitchFamily="34" charset="-128"/>
                <a:cs typeface="Arial" pitchFamily="34" charset="0"/>
              </a:rPr>
              <a:t>PRESUPUESTO PROGRAMADO Y EJECUTADO 2009 a 2013</a:t>
            </a:r>
            <a:br>
              <a:rPr lang="es-BO" b="1">
                <a:solidFill>
                  <a:srgbClr val="000000"/>
                </a:solidFill>
                <a:ea typeface="MS PGothic" pitchFamily="34" charset="-128"/>
                <a:cs typeface="Arial" pitchFamily="34" charset="0"/>
              </a:rPr>
            </a:br>
            <a:r>
              <a:rPr lang="es-BO" b="1">
                <a:solidFill>
                  <a:srgbClr val="000000"/>
                </a:solidFill>
                <a:ea typeface="MS PGothic" pitchFamily="34" charset="-128"/>
                <a:cs typeface="Arial" pitchFamily="34" charset="0"/>
              </a:rPr>
              <a:t>Yacimientos Petrolíferos Fiscales Bolivianos</a:t>
            </a:r>
            <a:br>
              <a:rPr lang="es-BO" b="1">
                <a:solidFill>
                  <a:srgbClr val="000000"/>
                </a:solidFill>
                <a:ea typeface="MS PGothic" pitchFamily="34" charset="-128"/>
                <a:cs typeface="Arial" pitchFamily="34" charset="0"/>
              </a:rPr>
            </a:br>
            <a:r>
              <a:rPr lang="es-BO">
                <a:solidFill>
                  <a:srgbClr val="000000"/>
                </a:solidFill>
                <a:ea typeface="MS PGothic" pitchFamily="34" charset="-128"/>
                <a:cs typeface="Arial" pitchFamily="34" charset="0"/>
              </a:rPr>
              <a:t>(EN MILLONES DE BOLIVIANOS)</a:t>
            </a:r>
          </a:p>
        </p:txBody>
      </p:sp>
      <p:graphicFrame>
        <p:nvGraphicFramePr>
          <p:cNvPr id="3" name="2 Tabla"/>
          <p:cNvGraphicFramePr>
            <a:graphicFrameLocks noGrp="1"/>
          </p:cNvGraphicFramePr>
          <p:nvPr/>
        </p:nvGraphicFramePr>
        <p:xfrm>
          <a:off x="107950" y="1125538"/>
          <a:ext cx="8856663" cy="5381643"/>
        </p:xfrm>
        <a:graphic>
          <a:graphicData uri="http://schemas.openxmlformats.org/drawingml/2006/table">
            <a:tbl>
              <a:tblPr>
                <a:tableStyleId>{5C22544A-7EE6-4342-B048-85BDC9FD1C3A}</a:tableStyleId>
              </a:tblPr>
              <a:tblGrid>
                <a:gridCol w="855510"/>
                <a:gridCol w="1910638"/>
                <a:gridCol w="1411591"/>
                <a:gridCol w="1411591"/>
                <a:gridCol w="1340298"/>
                <a:gridCol w="855510"/>
                <a:gridCol w="1071525"/>
              </a:tblGrid>
              <a:tr h="342273">
                <a:tc gridSpan="7">
                  <a:txBody>
                    <a:bodyPr/>
                    <a:lstStyle/>
                    <a:p>
                      <a:pPr algn="ctr" fontAlgn="b"/>
                      <a:r>
                        <a:rPr lang="es-BO" sz="1400" b="1" u="none" strike="noStrike" dirty="0">
                          <a:effectLst/>
                        </a:rPr>
                        <a:t>YACIMIENTOS PETROLÍFEROS FISCALES BOLIVIANOS </a:t>
                      </a:r>
                      <a:endParaRPr lang="es-BO" sz="1400" b="1" i="0" u="none" strike="noStrike" dirty="0">
                        <a:solidFill>
                          <a:srgbClr val="000000"/>
                        </a:solidFill>
                        <a:effectLst/>
                        <a:latin typeface="Calibri"/>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r h="342273">
                <a:tc gridSpan="7">
                  <a:txBody>
                    <a:bodyPr/>
                    <a:lstStyle/>
                    <a:p>
                      <a:pPr algn="ctr" fontAlgn="b"/>
                      <a:r>
                        <a:rPr lang="es-BO" sz="1400" b="1" u="none" strike="noStrike" dirty="0">
                          <a:effectLst/>
                        </a:rPr>
                        <a:t>GESTIÓN 2009 - 2013</a:t>
                      </a:r>
                      <a:endParaRPr lang="es-BO" sz="1400" b="1" i="0" u="none" strike="noStrike" dirty="0">
                        <a:solidFill>
                          <a:srgbClr val="000000"/>
                        </a:solidFill>
                        <a:effectLst/>
                        <a:latin typeface="Calibri"/>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r>
              <a:tr h="581865">
                <a:tc>
                  <a:txBody>
                    <a:bodyPr/>
                    <a:lstStyle/>
                    <a:p>
                      <a:pPr algn="ctr" fontAlgn="ctr"/>
                      <a:r>
                        <a:rPr lang="es-BO" sz="1300" b="1" u="none" strike="noStrike">
                          <a:effectLst/>
                        </a:rPr>
                        <a:t>GESTIÓN</a:t>
                      </a:r>
                      <a:endParaRPr lang="es-BO" sz="13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300" b="1" u="none" strike="noStrike">
                          <a:effectLst/>
                        </a:rPr>
                        <a:t>EMPRESA ESTRATÉGICA</a:t>
                      </a:r>
                      <a:endParaRPr lang="es-BO" sz="1300" b="1" i="0" u="none" strike="noStrike">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400" b="1" u="none" strike="noStrike" dirty="0">
                          <a:effectLst/>
                        </a:rPr>
                        <a:t>PRESUPUESTO VIGENTE </a:t>
                      </a:r>
                      <a:endParaRPr lang="es-BO" sz="14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400" b="1" u="none" strike="noStrike" dirty="0">
                          <a:effectLst/>
                        </a:rPr>
                        <a:t>EJECUTADO</a:t>
                      </a:r>
                      <a:endParaRPr lang="es-BO" sz="14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400" b="1" u="none" strike="noStrike" dirty="0">
                          <a:effectLst/>
                        </a:rPr>
                        <a:t>SALDO SIN EJECUTAR</a:t>
                      </a:r>
                      <a:endParaRPr lang="es-BO" sz="14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400" b="1" u="none" strike="noStrike" dirty="0">
                          <a:effectLst/>
                        </a:rPr>
                        <a:t>% EJECUCIÓN</a:t>
                      </a:r>
                      <a:endParaRPr lang="es-BO" sz="14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400" b="1" u="none" strike="noStrike" dirty="0">
                          <a:effectLst/>
                        </a:rPr>
                        <a:t>% SIN EJECUTAR</a:t>
                      </a:r>
                      <a:endParaRPr lang="es-BO" sz="14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7198">
                <a:tc>
                  <a:txBody>
                    <a:bodyPr/>
                    <a:lstStyle/>
                    <a:p>
                      <a:pPr algn="ctr" fontAlgn="ctr"/>
                      <a:r>
                        <a:rPr lang="es-BO" sz="1700" u="none" strike="noStrike" dirty="0">
                          <a:effectLst/>
                        </a:rPr>
                        <a:t>2009</a:t>
                      </a:r>
                      <a:endParaRPr lang="es-BO" sz="17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700" u="none" strike="noStrike" dirty="0">
                          <a:effectLst/>
                        </a:rPr>
                        <a:t>YPFB</a:t>
                      </a:r>
                      <a:endParaRPr lang="es-BO" sz="17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51,262.41 </a:t>
                      </a:r>
                      <a:endParaRPr lang="es-BO" sz="1600" b="0" i="0" u="none" strike="noStrike" dirty="0">
                        <a:solidFill>
                          <a:srgbClr val="000000"/>
                        </a:solidFill>
                        <a:effectLst/>
                        <a:latin typeface="Arial"/>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37,311.63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13,950.78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72.79%</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27.21%</a:t>
                      </a:r>
                      <a:endParaRPr lang="es-BO" sz="1600" b="0"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7198">
                <a:tc>
                  <a:txBody>
                    <a:bodyPr/>
                    <a:lstStyle/>
                    <a:p>
                      <a:pPr algn="ctr" fontAlgn="ctr"/>
                      <a:r>
                        <a:rPr lang="es-BO" sz="1700" u="none" strike="noStrike" dirty="0">
                          <a:effectLst/>
                        </a:rPr>
                        <a:t>2010</a:t>
                      </a:r>
                      <a:endParaRPr lang="es-BO" sz="17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700" u="none" strike="noStrike" dirty="0">
                          <a:effectLst/>
                        </a:rPr>
                        <a:t>YPFB</a:t>
                      </a:r>
                      <a:endParaRPr lang="es-BO" sz="17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45,296.82 </a:t>
                      </a:r>
                      <a:endParaRPr lang="es-BO" sz="1600" b="0" i="0" u="none" strike="noStrike" dirty="0">
                        <a:solidFill>
                          <a:srgbClr val="000000"/>
                        </a:solidFill>
                        <a:effectLst/>
                        <a:latin typeface="Arial"/>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39,473.18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5,823.64 </a:t>
                      </a:r>
                      <a:endParaRPr lang="es-BO" sz="1600" b="0" i="0" u="none" strike="noStrike">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87.14%</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12.86%</a:t>
                      </a:r>
                      <a:endParaRPr lang="es-BO" sz="1600" b="0"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7198">
                <a:tc>
                  <a:txBody>
                    <a:bodyPr/>
                    <a:lstStyle/>
                    <a:p>
                      <a:pPr algn="ctr" fontAlgn="ctr"/>
                      <a:r>
                        <a:rPr lang="es-BO" sz="1700" u="none" strike="noStrike">
                          <a:effectLst/>
                        </a:rPr>
                        <a:t>2011</a:t>
                      </a:r>
                      <a:endParaRPr lang="es-BO" sz="17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700" u="none" strike="noStrike" dirty="0">
                          <a:effectLst/>
                        </a:rPr>
                        <a:t>YPFB</a:t>
                      </a:r>
                      <a:endParaRPr lang="es-BO" sz="17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60,483.82 </a:t>
                      </a:r>
                      <a:endParaRPr lang="es-BO" sz="1600" b="0" i="0" u="none" strike="noStrike">
                        <a:solidFill>
                          <a:srgbClr val="000000"/>
                        </a:solidFill>
                        <a:effectLst/>
                        <a:latin typeface="Arial"/>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51,837.27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8,646.55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85.70%</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14.30%</a:t>
                      </a:r>
                      <a:endParaRPr lang="es-BO" sz="1600" b="0"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7198">
                <a:tc>
                  <a:txBody>
                    <a:bodyPr/>
                    <a:lstStyle/>
                    <a:p>
                      <a:pPr algn="ctr" fontAlgn="ctr"/>
                      <a:r>
                        <a:rPr lang="es-BO" sz="1700" u="none" strike="noStrike">
                          <a:effectLst/>
                        </a:rPr>
                        <a:t>2012</a:t>
                      </a:r>
                      <a:endParaRPr lang="es-BO" sz="17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700" u="none" strike="noStrike" dirty="0">
                          <a:effectLst/>
                        </a:rPr>
                        <a:t>YPFB</a:t>
                      </a:r>
                      <a:endParaRPr lang="es-BO" sz="17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82,570.76 </a:t>
                      </a:r>
                      <a:endParaRPr lang="es-BO" sz="1600" b="0" i="0" u="none" strike="noStrike">
                        <a:solidFill>
                          <a:srgbClr val="000000"/>
                        </a:solidFill>
                        <a:effectLst/>
                        <a:latin typeface="Arial"/>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72,372.44 </a:t>
                      </a:r>
                      <a:endParaRPr lang="es-BO" sz="1600" b="0" i="0" u="none" strike="noStrike">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10,198.33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87.65%</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12.35%</a:t>
                      </a:r>
                      <a:endParaRPr lang="es-BO" sz="1600" b="0"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7198">
                <a:tc>
                  <a:txBody>
                    <a:bodyPr/>
                    <a:lstStyle/>
                    <a:p>
                      <a:pPr algn="ctr" fontAlgn="ctr"/>
                      <a:r>
                        <a:rPr lang="es-BO" sz="1700" u="none" strike="noStrike">
                          <a:effectLst/>
                        </a:rPr>
                        <a:t>2013</a:t>
                      </a:r>
                      <a:endParaRPr lang="es-BO" sz="17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BO" sz="1700" u="none" strike="noStrike" dirty="0">
                          <a:effectLst/>
                        </a:rPr>
                        <a:t>YPFB</a:t>
                      </a:r>
                      <a:endParaRPr lang="es-BO" sz="17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99,670.22 </a:t>
                      </a:r>
                      <a:endParaRPr lang="es-BO" sz="1600" b="0" i="0" u="none" strike="noStrike">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                71,159.22 </a:t>
                      </a:r>
                      <a:endParaRPr lang="es-BO" sz="1600" b="0" i="0" u="none" strike="noStrike">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              28,511.00 </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dirty="0">
                          <a:effectLst/>
                        </a:rPr>
                        <a:t>71.39%</a:t>
                      </a:r>
                      <a:endParaRPr lang="es-BO" sz="1600" b="0"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u="none" strike="noStrike">
                          <a:effectLst/>
                        </a:rPr>
                        <a:t>28.61%</a:t>
                      </a:r>
                      <a:endParaRPr lang="es-BO" sz="1600" b="0"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9515">
                <a:tc gridSpan="2">
                  <a:txBody>
                    <a:bodyPr/>
                    <a:lstStyle/>
                    <a:p>
                      <a:pPr algn="ctr" fontAlgn="ctr"/>
                      <a:r>
                        <a:rPr lang="es-BO" sz="1200" b="1" u="none" strike="noStrike" dirty="0">
                          <a:effectLst/>
                        </a:rPr>
                        <a:t>TOTAL PROGRAMADO EJECUTADO 2009 A 2013</a:t>
                      </a:r>
                      <a:endParaRPr lang="es-BO" sz="12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BO"/>
                    </a:p>
                  </a:txBody>
                  <a:tcPr/>
                </a:tc>
                <a:tc>
                  <a:txBody>
                    <a:bodyPr/>
                    <a:lstStyle/>
                    <a:p>
                      <a:pPr algn="r" fontAlgn="ctr"/>
                      <a:r>
                        <a:rPr lang="es-BO" sz="1600" b="1" u="none" strike="noStrike">
                          <a:effectLst/>
                        </a:rPr>
                        <a:t>                    339,284.03 </a:t>
                      </a:r>
                      <a:endParaRPr lang="es-BO" sz="16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                    272,153.73 </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a:effectLst/>
                        </a:rPr>
                        <a:t>                    67,130.30 </a:t>
                      </a:r>
                      <a:endParaRPr lang="es-BO" sz="1600" b="1" i="0" u="none" strike="noStrike">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80.21%</a:t>
                      </a:r>
                      <a:endParaRPr lang="es-BO" sz="16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19.79%</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7434">
                <a:tc gridSpan="2">
                  <a:txBody>
                    <a:bodyPr/>
                    <a:lstStyle/>
                    <a:p>
                      <a:pPr algn="ctr" fontAlgn="ctr"/>
                      <a:r>
                        <a:rPr lang="es-BO" sz="1200" b="1" u="none" strike="noStrike" dirty="0">
                          <a:effectLst/>
                        </a:rPr>
                        <a:t>TOTAL GESTIÓN 2009 A </a:t>
                      </a:r>
                      <a:r>
                        <a:rPr lang="es-BO" sz="1200" b="1" u="none" strike="noStrike">
                          <a:effectLst/>
                        </a:rPr>
                        <a:t>2013  </a:t>
                      </a:r>
                      <a:endParaRPr lang="es-BO" sz="1200" b="1" u="none" strike="noStrike" smtClean="0">
                        <a:effectLst/>
                      </a:endParaRPr>
                    </a:p>
                    <a:p>
                      <a:pPr algn="ctr" fontAlgn="ctr"/>
                      <a:r>
                        <a:rPr lang="es-BO" sz="1200" b="1" u="none" strike="noStrike" smtClean="0">
                          <a:effectLst/>
                        </a:rPr>
                        <a:t>(</a:t>
                      </a:r>
                      <a:r>
                        <a:rPr lang="es-BO" sz="1200" b="1" u="none" strike="noStrike" dirty="0">
                          <a:effectLst/>
                        </a:rPr>
                        <a:t>EN DÓLARES) (TC 6.96)</a:t>
                      </a:r>
                      <a:endParaRPr lang="es-BO" sz="12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BO"/>
                    </a:p>
                  </a:txBody>
                  <a:tcPr/>
                </a:tc>
                <a:tc>
                  <a:txBody>
                    <a:bodyPr/>
                    <a:lstStyle/>
                    <a:p>
                      <a:pPr algn="r" fontAlgn="ctr"/>
                      <a:r>
                        <a:rPr lang="es-BO" sz="1600" b="1" u="none" strike="noStrike" dirty="0">
                          <a:effectLst/>
                        </a:rPr>
                        <a:t>                      48,747.71 </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                      39,102.55 </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                      9,645.16 </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80.21%</a:t>
                      </a:r>
                      <a:endParaRPr lang="es-BO" sz="1600" b="1" i="0" u="none" strike="noStrike" dirty="0">
                        <a:solidFill>
                          <a:srgbClr val="000000"/>
                        </a:solidFill>
                        <a:effectLst/>
                        <a:latin typeface="Century Gothic"/>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s-BO" sz="1600" b="1" u="none" strike="noStrike" dirty="0">
                          <a:effectLst/>
                        </a:rPr>
                        <a:t>19.79%</a:t>
                      </a:r>
                      <a:endParaRPr lang="es-BO" sz="1600" b="1" i="0" u="none" strike="noStrike" dirty="0">
                        <a:solidFill>
                          <a:srgbClr val="000000"/>
                        </a:solidFill>
                        <a:effectLst/>
                        <a:latin typeface="Calibri"/>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2273">
                <a:tc gridSpan="7">
                  <a:txBody>
                    <a:bodyPr/>
                    <a:lstStyle/>
                    <a:p>
                      <a:pPr algn="l" fontAlgn="b"/>
                      <a:r>
                        <a:rPr lang="es-BO" sz="1200" u="none" strike="noStrike" dirty="0">
                          <a:effectLst/>
                        </a:rPr>
                        <a:t>FUENTE: ELABORACIÓN PROPIA (SIGMA)</a:t>
                      </a:r>
                      <a:endParaRPr lang="es-BO" sz="1200" b="1" i="0" u="none" strike="noStrike" dirty="0">
                        <a:solidFill>
                          <a:srgbClr val="000000"/>
                        </a:solidFill>
                        <a:effectLst/>
                        <a:latin typeface="Calibri"/>
                      </a:endParaRPr>
                    </a:p>
                  </a:txBody>
                  <a:tcPr marL="9525" marR="9525"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BO"/>
                    </a:p>
                  </a:txBody>
                  <a:tcPr/>
                </a:tc>
                <a:tc hMerge="1">
                  <a:txBody>
                    <a:bodyPr/>
                    <a:lstStyle/>
                    <a:p>
                      <a:pPr algn="l" fontAlgn="b"/>
                      <a:endParaRPr lang="es-B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B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B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B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B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69450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4 CuadroTexto"/>
          <p:cNvSpPr txBox="1">
            <a:spLocks noChangeArrowheads="1"/>
          </p:cNvSpPr>
          <p:nvPr/>
        </p:nvSpPr>
        <p:spPr bwMode="auto">
          <a:xfrm>
            <a:off x="395288" y="260350"/>
            <a:ext cx="8424862" cy="923925"/>
          </a:xfrm>
          <a:prstGeom prst="rect">
            <a:avLst/>
          </a:prstGeom>
          <a:noFill/>
          <a:ln w="9525">
            <a:noFill/>
            <a:miter lim="800000"/>
            <a:headEnd/>
            <a:tailEnd/>
          </a:ln>
        </p:spPr>
        <p:txBody>
          <a:bodyPr>
            <a:spAutoFit/>
          </a:bodyPr>
          <a:lstStyle/>
          <a:p>
            <a:pPr algn="ctr" fontAlgn="base">
              <a:spcBef>
                <a:spcPct val="0"/>
              </a:spcBef>
              <a:spcAft>
                <a:spcPct val="0"/>
              </a:spcAft>
            </a:pPr>
            <a:r>
              <a:rPr lang="es-BO" b="1">
                <a:solidFill>
                  <a:srgbClr val="000000"/>
                </a:solidFill>
                <a:ea typeface="MS PGothic" pitchFamily="34" charset="-128"/>
                <a:cs typeface="Arial" pitchFamily="34" charset="0"/>
              </a:rPr>
              <a:t>PRESUPUESTO PROGRAMADO Y EJECUTADO</a:t>
            </a:r>
            <a:br>
              <a:rPr lang="es-BO" b="1">
                <a:solidFill>
                  <a:srgbClr val="000000"/>
                </a:solidFill>
                <a:ea typeface="MS PGothic" pitchFamily="34" charset="-128"/>
                <a:cs typeface="Arial" pitchFamily="34" charset="0"/>
              </a:rPr>
            </a:br>
            <a:r>
              <a:rPr lang="es-BO" b="1">
                <a:solidFill>
                  <a:srgbClr val="000000"/>
                </a:solidFill>
                <a:ea typeface="MS PGothic" pitchFamily="34" charset="-128"/>
                <a:cs typeface="Arial" pitchFamily="34" charset="0"/>
              </a:rPr>
              <a:t>Yacimientos Petrolíferos Fiscales Bolivianos 2009 a 2013</a:t>
            </a:r>
            <a:br>
              <a:rPr lang="es-BO" b="1">
                <a:solidFill>
                  <a:srgbClr val="000000"/>
                </a:solidFill>
                <a:ea typeface="MS PGothic" pitchFamily="34" charset="-128"/>
                <a:cs typeface="Arial" pitchFamily="34" charset="0"/>
              </a:rPr>
            </a:br>
            <a:r>
              <a:rPr lang="es-BO" b="1">
                <a:solidFill>
                  <a:srgbClr val="000000"/>
                </a:solidFill>
                <a:ea typeface="MS PGothic" pitchFamily="34" charset="-128"/>
                <a:cs typeface="Arial" pitchFamily="34" charset="0"/>
              </a:rPr>
              <a:t>(Expresado en Bolivianos y Dólares Americanos)</a:t>
            </a:r>
          </a:p>
        </p:txBody>
      </p:sp>
      <p:sp>
        <p:nvSpPr>
          <p:cNvPr id="160771" name="1 CuadroTexto"/>
          <p:cNvSpPr txBox="1">
            <a:spLocks noChangeArrowheads="1"/>
          </p:cNvSpPr>
          <p:nvPr/>
        </p:nvSpPr>
        <p:spPr bwMode="auto">
          <a:xfrm>
            <a:off x="395288" y="6308725"/>
            <a:ext cx="4968875" cy="277813"/>
          </a:xfrm>
          <a:prstGeom prst="rect">
            <a:avLst/>
          </a:prstGeom>
          <a:noFill/>
          <a:ln w="9525">
            <a:noFill/>
            <a:miter lim="800000"/>
            <a:headEnd/>
            <a:tailEnd/>
          </a:ln>
        </p:spPr>
        <p:txBody>
          <a:bodyPr>
            <a:spAutoFit/>
          </a:bodyPr>
          <a:lstStyle/>
          <a:p>
            <a:pPr fontAlgn="base">
              <a:spcBef>
                <a:spcPct val="0"/>
              </a:spcBef>
              <a:spcAft>
                <a:spcPct val="0"/>
              </a:spcAft>
            </a:pPr>
            <a:r>
              <a:rPr lang="es-BO" sz="1200">
                <a:solidFill>
                  <a:srgbClr val="000000"/>
                </a:solidFill>
                <a:ea typeface="MS PGothic" pitchFamily="34" charset="-128"/>
                <a:cs typeface="Arial" pitchFamily="34" charset="0"/>
              </a:rPr>
              <a:t>Fuente: Elaboración propia (SIGMA)</a:t>
            </a:r>
          </a:p>
        </p:txBody>
      </p:sp>
      <p:graphicFrame>
        <p:nvGraphicFramePr>
          <p:cNvPr id="160772" name="1 Gráfico"/>
          <p:cNvGraphicFramePr>
            <a:graphicFrameLocks/>
          </p:cNvGraphicFramePr>
          <p:nvPr/>
        </p:nvGraphicFramePr>
        <p:xfrm>
          <a:off x="457200" y="933450"/>
          <a:ext cx="8382000" cy="5568950"/>
        </p:xfrm>
        <a:graphic>
          <a:graphicData uri="http://schemas.openxmlformats.org/presentationml/2006/ole">
            <mc:AlternateContent xmlns:mc="http://schemas.openxmlformats.org/markup-compatibility/2006">
              <mc:Choice xmlns:v="urn:schemas-microsoft-com:vml" Requires="v">
                <p:oleObj spid="_x0000_s1072" name="Gráfico" r:id="rId4" imgW="8394920" imgH="5572227" progId="Excel.Sheet.8">
                  <p:embed/>
                </p:oleObj>
              </mc:Choice>
              <mc:Fallback>
                <p:oleObj name="Gráfico" r:id="rId4" imgW="8394920" imgH="5572227" progId="Excel.Sheet.8">
                  <p:embed/>
                  <p:pic>
                    <p:nvPicPr>
                      <p:cNvPr id="0"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33450"/>
                        <a:ext cx="8382000" cy="556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523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50" y="764704"/>
            <a:ext cx="846477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05" y="1916832"/>
            <a:ext cx="18097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2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7999"/>
          </a:xfrm>
        </p:spPr>
        <p:style>
          <a:lnRef idx="2">
            <a:schemeClr val="dk1"/>
          </a:lnRef>
          <a:fillRef idx="1">
            <a:schemeClr val="lt1"/>
          </a:fillRef>
          <a:effectRef idx="0">
            <a:schemeClr val="dk1"/>
          </a:effectRef>
          <a:fontRef idx="minor">
            <a:schemeClr val="dk1"/>
          </a:fontRef>
        </p:style>
        <p:txBody>
          <a:bodyPr>
            <a:noAutofit/>
          </a:bodyPr>
          <a:lstStyle/>
          <a:p>
            <a:pPr algn="l">
              <a:defRPr sz="1800" b="1" i="0" u="none" strike="noStrike" kern="1200" baseline="0">
                <a:solidFill>
                  <a:sysClr val="windowText" lastClr="000000"/>
                </a:solidFill>
                <a:latin typeface="+mn-lt"/>
                <a:ea typeface="+mn-ea"/>
                <a:cs typeface="+mn-cs"/>
              </a:defRPr>
            </a:pPr>
            <a:r>
              <a:rPr lang="es-BO" sz="2400" dirty="0" smtClean="0"/>
              <a:t>Los precios  altos de materias primas, en sectores estratégicos como  Hidrocarburos y Minería, apoyados en un crecimiento del sector informal que puede alcanzar hasta un 70% de la economía nacional, generan un incremento de ingresos excepcional en la Economía Nacional.</a:t>
            </a:r>
            <a:br>
              <a:rPr lang="es-BO" sz="2400" dirty="0" smtClean="0"/>
            </a:br>
            <a:r>
              <a:rPr lang="es-BO" sz="2400" dirty="0" smtClean="0"/>
              <a:t>En Bolivia este modelo exportador está vigente hace 50 años, primero basado en las exportaciones de minerales y posteriormente de gas a Brasil y Argentina. Actualmente el 80% de exportaciones corresponde a estos 2 sectores estratégicos .</a:t>
            </a:r>
            <a:br>
              <a:rPr lang="es-BO" sz="2400" dirty="0" smtClean="0"/>
            </a:br>
            <a:r>
              <a:rPr lang="es-BO" sz="2400" dirty="0">
                <a:solidFill>
                  <a:prstClr val="black"/>
                </a:solidFill>
              </a:rPr>
              <a:t>La subida permanente de las remesas de Bolivianos que están fuera del país. </a:t>
            </a:r>
            <a:r>
              <a:rPr lang="es-BO" sz="2400" dirty="0" smtClean="0"/>
              <a:t/>
            </a:r>
            <a:br>
              <a:rPr lang="es-BO" sz="2400" dirty="0" smtClean="0"/>
            </a:br>
            <a:r>
              <a:rPr lang="es-BO" sz="2400" dirty="0" smtClean="0"/>
              <a:t>En 9 años se tiene entre 4 a 5 veces más plata, siente la población 4 veces mas Salud, 4 veces mas Educación, 4 veces mas vivienda, 4 veces mas seguridad ciudadana. </a:t>
            </a:r>
            <a:br>
              <a:rPr lang="es-BO" sz="2400" dirty="0" smtClean="0"/>
            </a:br>
            <a:r>
              <a:rPr lang="es-BO" sz="2400" dirty="0" smtClean="0"/>
              <a:t>La inversión publica es suficiente y eficiente en sectores productivos y sociales.</a:t>
            </a:r>
            <a:br>
              <a:rPr lang="es-BO" sz="2400" dirty="0" smtClean="0"/>
            </a:br>
            <a:r>
              <a:rPr lang="es-BO" sz="2400" dirty="0" smtClean="0"/>
              <a:t>En 8 años 2006 -2012, se programo un gasto de aprox. $US 120,000 millones de dólares, equivale al gasto de 40 años en valores corrientes de Gobiernos anteriores. </a:t>
            </a:r>
            <a:endParaRPr lang="es-BO" sz="2400" dirty="0"/>
          </a:p>
        </p:txBody>
      </p:sp>
      <p:sp>
        <p:nvSpPr>
          <p:cNvPr id="3" name="2 Rectángulo"/>
          <p:cNvSpPr/>
          <p:nvPr/>
        </p:nvSpPr>
        <p:spPr>
          <a:xfrm flipV="1">
            <a:off x="7380312" y="6857999"/>
            <a:ext cx="72008" cy="4571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BO" dirty="0">
              <a:solidFill>
                <a:schemeClr val="tx1"/>
              </a:solidFill>
            </a:endParaRPr>
          </a:p>
        </p:txBody>
      </p:sp>
    </p:spTree>
    <p:extLst>
      <p:ext uri="{BB962C8B-B14F-4D97-AF65-F5344CB8AC3E}">
        <p14:creationId xmlns:p14="http://schemas.microsoft.com/office/powerpoint/2010/main" val="149749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928670"/>
            <a:ext cx="7772400" cy="4286280"/>
          </a:xfrm>
        </p:spPr>
        <p:style>
          <a:lnRef idx="2">
            <a:schemeClr val="dk1"/>
          </a:lnRef>
          <a:fillRef idx="1">
            <a:schemeClr val="lt1"/>
          </a:fillRef>
          <a:effectRef idx="0">
            <a:schemeClr val="dk1"/>
          </a:effectRef>
          <a:fontRef idx="minor">
            <a:schemeClr val="dk1"/>
          </a:fontRef>
        </p:style>
        <p:txBody>
          <a:bodyPr>
            <a:normAutofit/>
          </a:bodyPr>
          <a:lstStyle/>
          <a:p>
            <a:pPr>
              <a:defRPr sz="1800" b="1" i="0" u="none" strike="noStrike" kern="1200" baseline="0">
                <a:solidFill>
                  <a:sysClr val="windowText" lastClr="000000"/>
                </a:solidFill>
                <a:latin typeface="+mn-lt"/>
                <a:ea typeface="+mn-ea"/>
                <a:cs typeface="+mn-cs"/>
              </a:defRPr>
            </a:pPr>
            <a:r>
              <a:rPr lang="es-BO" sz="4800" b="1" dirty="0" smtClean="0">
                <a:solidFill>
                  <a:sysClr val="windowText" lastClr="000000"/>
                </a:solidFill>
              </a:rPr>
              <a:t> PRECIO DE GAS-  EXPORTADO </a:t>
            </a:r>
            <a:br>
              <a:rPr lang="es-BO" sz="4800" b="1" dirty="0" smtClean="0">
                <a:solidFill>
                  <a:sysClr val="windowText" lastClr="000000"/>
                </a:solidFill>
              </a:rPr>
            </a:br>
            <a:r>
              <a:rPr lang="es-BO" sz="4800" b="1" dirty="0" smtClean="0">
                <a:solidFill>
                  <a:sysClr val="windowText" lastClr="000000"/>
                </a:solidFill>
              </a:rPr>
              <a:t>A BRASIL Y ARGENTINA</a:t>
            </a:r>
            <a:r>
              <a:rPr lang="es-BO" sz="4800" b="1" dirty="0">
                <a:solidFill>
                  <a:sysClr val="windowText" lastClr="000000"/>
                </a:solidFill>
              </a:rPr>
              <a:t/>
            </a:r>
            <a:br>
              <a:rPr lang="es-BO" sz="4800" b="1" dirty="0">
                <a:solidFill>
                  <a:sysClr val="windowText" lastClr="000000"/>
                </a:solidFill>
              </a:rPr>
            </a:br>
            <a:r>
              <a:rPr lang="es-BO" sz="4800" b="1" dirty="0" smtClean="0">
                <a:solidFill>
                  <a:sysClr val="windowText" lastClr="000000"/>
                </a:solidFill>
              </a:rPr>
              <a:t>(MILLON DE BTU)</a:t>
            </a:r>
            <a:r>
              <a:rPr lang="es-BO" sz="4800" b="1" dirty="0">
                <a:solidFill>
                  <a:sysClr val="windowText" lastClr="000000"/>
                </a:solidFill>
              </a:rPr>
              <a:t/>
            </a:r>
            <a:br>
              <a:rPr lang="es-BO" sz="4800" b="1" dirty="0">
                <a:solidFill>
                  <a:sysClr val="windowText" lastClr="000000"/>
                </a:solidFill>
              </a:rPr>
            </a:br>
            <a:endParaRPr lang="es-BO" sz="4800" dirty="0"/>
          </a:p>
        </p:txBody>
      </p:sp>
      <p:sp>
        <p:nvSpPr>
          <p:cNvPr id="3" name="2 Rectángulo"/>
          <p:cNvSpPr/>
          <p:nvPr/>
        </p:nvSpPr>
        <p:spPr>
          <a:xfrm>
            <a:off x="3714744" y="6143644"/>
            <a:ext cx="4786346" cy="5000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BO" b="1" dirty="0" smtClean="0">
                <a:solidFill>
                  <a:schemeClr val="tx1"/>
                </a:solidFill>
              </a:rPr>
              <a:t>Fuente: </a:t>
            </a:r>
            <a:r>
              <a:rPr lang="es-BO" dirty="0" smtClean="0">
                <a:solidFill>
                  <a:schemeClr val="tx1"/>
                </a:solidFill>
              </a:rPr>
              <a:t>Ministerio de Minería y Metalurgia</a:t>
            </a:r>
            <a:endParaRPr lang="es-BO" dirty="0">
              <a:solidFill>
                <a:schemeClr val="tx1"/>
              </a:solidFill>
            </a:endParaRPr>
          </a:p>
        </p:txBody>
      </p:sp>
    </p:spTree>
    <p:extLst>
      <p:ext uri="{BB962C8B-B14F-4D97-AF65-F5344CB8AC3E}">
        <p14:creationId xmlns:p14="http://schemas.microsoft.com/office/powerpoint/2010/main" val="1890492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9873" y="1050937"/>
            <a:ext cx="6928139" cy="4691045"/>
          </a:xfrm>
          <a:prstGeom prst="rect">
            <a:avLst/>
          </a:prstGeom>
        </p:spPr>
      </p:pic>
    </p:spTree>
    <p:extLst>
      <p:ext uri="{BB962C8B-B14F-4D97-AF65-F5344CB8AC3E}">
        <p14:creationId xmlns:p14="http://schemas.microsoft.com/office/powerpoint/2010/main" val="302300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Gráfico"/>
          <p:cNvGraphicFramePr/>
          <p:nvPr/>
        </p:nvGraphicFramePr>
        <p:xfrm>
          <a:off x="0" y="428604"/>
          <a:ext cx="9144000" cy="614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47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928670"/>
            <a:ext cx="7772400" cy="4286280"/>
          </a:xfrm>
        </p:spPr>
        <p:style>
          <a:lnRef idx="2">
            <a:schemeClr val="dk1"/>
          </a:lnRef>
          <a:fillRef idx="1">
            <a:schemeClr val="lt1"/>
          </a:fillRef>
          <a:effectRef idx="0">
            <a:schemeClr val="dk1"/>
          </a:effectRef>
          <a:fontRef idx="minor">
            <a:schemeClr val="dk1"/>
          </a:fontRef>
        </p:style>
        <p:txBody>
          <a:bodyPr>
            <a:normAutofit fontScale="90000"/>
          </a:bodyPr>
          <a:lstStyle/>
          <a:p>
            <a:pPr>
              <a:defRPr sz="1800" b="1" i="0" u="none" strike="noStrike" kern="1200" baseline="0">
                <a:solidFill>
                  <a:sysClr val="windowText" lastClr="000000"/>
                </a:solidFill>
                <a:latin typeface="+mn-lt"/>
                <a:ea typeface="+mn-ea"/>
                <a:cs typeface="+mn-cs"/>
              </a:defRPr>
            </a:pPr>
            <a:r>
              <a:rPr lang="es-BO" sz="4800" b="1" dirty="0" smtClean="0">
                <a:solidFill>
                  <a:sysClr val="windowText" lastClr="000000"/>
                </a:solidFill>
              </a:rPr>
              <a:t/>
            </a:r>
            <a:br>
              <a:rPr lang="es-BO" sz="4800" b="1" dirty="0" smtClean="0">
                <a:solidFill>
                  <a:sysClr val="windowText" lastClr="000000"/>
                </a:solidFill>
              </a:rPr>
            </a:br>
            <a:r>
              <a:rPr lang="es-BO" sz="4800" b="1" dirty="0" smtClean="0">
                <a:solidFill>
                  <a:sysClr val="windowText" lastClr="000000"/>
                </a:solidFill>
              </a:rPr>
              <a:t>HISTORIAL PRECIO DE MINERALES</a:t>
            </a:r>
            <a:br>
              <a:rPr lang="es-BO" sz="4800" b="1" dirty="0" smtClean="0">
                <a:solidFill>
                  <a:sysClr val="windowText" lastClr="000000"/>
                </a:solidFill>
              </a:rPr>
            </a:br>
            <a:r>
              <a:rPr lang="es-BO" sz="4800" b="1" dirty="0">
                <a:solidFill>
                  <a:sysClr val="windowText" lastClr="000000"/>
                </a:solidFill>
              </a:rPr>
              <a:t/>
            </a:r>
            <a:br>
              <a:rPr lang="es-BO" sz="4800" b="1" dirty="0">
                <a:solidFill>
                  <a:sysClr val="windowText" lastClr="000000"/>
                </a:solidFill>
              </a:rPr>
            </a:br>
            <a:r>
              <a:rPr lang="es-BO" sz="4800" b="1" dirty="0" smtClean="0">
                <a:solidFill>
                  <a:sysClr val="windowText" lastClr="000000"/>
                </a:solidFill>
              </a:rPr>
              <a:t>ZINC – ESTAÑO</a:t>
            </a:r>
            <a:r>
              <a:rPr lang="es-BO" sz="4800" b="1" dirty="0">
                <a:solidFill>
                  <a:sysClr val="windowText" lastClr="000000"/>
                </a:solidFill>
              </a:rPr>
              <a:t/>
            </a:r>
            <a:br>
              <a:rPr lang="es-BO" sz="4800" b="1" dirty="0">
                <a:solidFill>
                  <a:sysClr val="windowText" lastClr="000000"/>
                </a:solidFill>
              </a:rPr>
            </a:br>
            <a:r>
              <a:rPr lang="es-BO" sz="4800" b="1" dirty="0">
                <a:solidFill>
                  <a:sysClr val="windowText" lastClr="000000"/>
                </a:solidFill>
              </a:rPr>
              <a:t>($</a:t>
            </a:r>
            <a:r>
              <a:rPr lang="es-BO" sz="4800" b="1" dirty="0" smtClean="0">
                <a:solidFill>
                  <a:sysClr val="windowText" lastClr="000000"/>
                </a:solidFill>
              </a:rPr>
              <a:t>US/L.F)</a:t>
            </a:r>
            <a:r>
              <a:rPr lang="es-BO" sz="4800" b="1" dirty="0">
                <a:solidFill>
                  <a:sysClr val="windowText" lastClr="000000"/>
                </a:solidFill>
              </a:rPr>
              <a:t/>
            </a:r>
            <a:br>
              <a:rPr lang="es-BO" sz="4800" b="1" dirty="0">
                <a:solidFill>
                  <a:sysClr val="windowText" lastClr="000000"/>
                </a:solidFill>
              </a:rPr>
            </a:br>
            <a:endParaRPr lang="es-BO" sz="4800" dirty="0"/>
          </a:p>
        </p:txBody>
      </p:sp>
      <p:sp>
        <p:nvSpPr>
          <p:cNvPr id="3" name="2 Rectángulo"/>
          <p:cNvSpPr/>
          <p:nvPr/>
        </p:nvSpPr>
        <p:spPr>
          <a:xfrm>
            <a:off x="3714744" y="6143644"/>
            <a:ext cx="4786346" cy="5000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BO" b="1" dirty="0" smtClean="0">
                <a:solidFill>
                  <a:schemeClr val="tx1"/>
                </a:solidFill>
              </a:rPr>
              <a:t>Fuente: </a:t>
            </a:r>
            <a:r>
              <a:rPr lang="es-BO" dirty="0" smtClean="0">
                <a:solidFill>
                  <a:schemeClr val="tx1"/>
                </a:solidFill>
              </a:rPr>
              <a:t>Ministerio de Minería y Metalurgia</a:t>
            </a:r>
            <a:endParaRPr lang="es-BO" dirty="0">
              <a:solidFill>
                <a:schemeClr val="tx1"/>
              </a:solidFill>
            </a:endParaRPr>
          </a:p>
        </p:txBody>
      </p:sp>
    </p:spTree>
    <p:extLst>
      <p:ext uri="{BB962C8B-B14F-4D97-AF65-F5344CB8AC3E}">
        <p14:creationId xmlns:p14="http://schemas.microsoft.com/office/powerpoint/2010/main" val="1604282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20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Píxel">
  <a:themeElements>
    <a:clrScheme name="MEFP 1">
      <a:dk1>
        <a:srgbClr val="000000"/>
      </a:dk1>
      <a:lt1>
        <a:srgbClr val="FFFFFF"/>
      </a:lt1>
      <a:dk2>
        <a:srgbClr val="041433"/>
      </a:dk2>
      <a:lt2>
        <a:srgbClr val="CFD2D1"/>
      </a:lt2>
      <a:accent1>
        <a:srgbClr val="0B2453"/>
      </a:accent1>
      <a:accent2>
        <a:srgbClr val="005791"/>
      </a:accent2>
      <a:accent3>
        <a:srgbClr val="3DB4DD"/>
      </a:accent3>
      <a:accent4>
        <a:srgbClr val="9AD4E8"/>
      </a:accent4>
      <a:accent5>
        <a:srgbClr val="005396"/>
      </a:accent5>
      <a:accent6>
        <a:srgbClr val="0B2453"/>
      </a:accent6>
      <a:hlink>
        <a:srgbClr val="777978"/>
      </a:hlink>
      <a:folHlink>
        <a:srgbClr val="A3A6A5"/>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Píxel">
  <a:themeElements>
    <a:clrScheme name="MEFP 1">
      <a:dk1>
        <a:srgbClr val="000000"/>
      </a:dk1>
      <a:lt1>
        <a:srgbClr val="FFFFFF"/>
      </a:lt1>
      <a:dk2>
        <a:srgbClr val="041433"/>
      </a:dk2>
      <a:lt2>
        <a:srgbClr val="CFD2D1"/>
      </a:lt2>
      <a:accent1>
        <a:srgbClr val="0B2453"/>
      </a:accent1>
      <a:accent2>
        <a:srgbClr val="005791"/>
      </a:accent2>
      <a:accent3>
        <a:srgbClr val="3DB4DD"/>
      </a:accent3>
      <a:accent4>
        <a:srgbClr val="9AD4E8"/>
      </a:accent4>
      <a:accent5>
        <a:srgbClr val="005396"/>
      </a:accent5>
      <a:accent6>
        <a:srgbClr val="0B2453"/>
      </a:accent6>
      <a:hlink>
        <a:srgbClr val="777978"/>
      </a:hlink>
      <a:folHlink>
        <a:srgbClr val="A3A6A5"/>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Píxel">
  <a:themeElements>
    <a:clrScheme name="MEFP 1">
      <a:dk1>
        <a:srgbClr val="000000"/>
      </a:dk1>
      <a:lt1>
        <a:srgbClr val="FFFFFF"/>
      </a:lt1>
      <a:dk2>
        <a:srgbClr val="041433"/>
      </a:dk2>
      <a:lt2>
        <a:srgbClr val="CFD2D1"/>
      </a:lt2>
      <a:accent1>
        <a:srgbClr val="0B2453"/>
      </a:accent1>
      <a:accent2>
        <a:srgbClr val="005791"/>
      </a:accent2>
      <a:accent3>
        <a:srgbClr val="3DB4DD"/>
      </a:accent3>
      <a:accent4>
        <a:srgbClr val="9AD4E8"/>
      </a:accent4>
      <a:accent5>
        <a:srgbClr val="005396"/>
      </a:accent5>
      <a:accent6>
        <a:srgbClr val="0B2453"/>
      </a:accent6>
      <a:hlink>
        <a:srgbClr val="777978"/>
      </a:hlink>
      <a:folHlink>
        <a:srgbClr val="A3A6A5"/>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Píxel">
  <a:themeElements>
    <a:clrScheme name="MEFP 1">
      <a:dk1>
        <a:srgbClr val="000000"/>
      </a:dk1>
      <a:lt1>
        <a:srgbClr val="FFFFFF"/>
      </a:lt1>
      <a:dk2>
        <a:srgbClr val="041433"/>
      </a:dk2>
      <a:lt2>
        <a:srgbClr val="CFD2D1"/>
      </a:lt2>
      <a:accent1>
        <a:srgbClr val="0B2453"/>
      </a:accent1>
      <a:accent2>
        <a:srgbClr val="005791"/>
      </a:accent2>
      <a:accent3>
        <a:srgbClr val="3DB4DD"/>
      </a:accent3>
      <a:accent4>
        <a:srgbClr val="9AD4E8"/>
      </a:accent4>
      <a:accent5>
        <a:srgbClr val="005396"/>
      </a:accent5>
      <a:accent6>
        <a:srgbClr val="0B2453"/>
      </a:accent6>
      <a:hlink>
        <a:srgbClr val="777978"/>
      </a:hlink>
      <a:folHlink>
        <a:srgbClr val="A3A6A5"/>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850</Words>
  <Application>Microsoft Office PowerPoint</Application>
  <PresentationFormat>Presentación en pantalla (4:3)</PresentationFormat>
  <Paragraphs>163</Paragraphs>
  <Slides>34</Slides>
  <Notes>4</Notes>
  <HiddenSlides>0</HiddenSlides>
  <MMClips>0</MMClips>
  <ScaleCrop>false</ScaleCrop>
  <HeadingPairs>
    <vt:vector size="6" baseType="variant">
      <vt:variant>
        <vt:lpstr>Tema</vt:lpstr>
      </vt:variant>
      <vt:variant>
        <vt:i4>21</vt:i4>
      </vt:variant>
      <vt:variant>
        <vt:lpstr>Servidores OLE incrustados</vt:lpstr>
      </vt:variant>
      <vt:variant>
        <vt:i4>1</vt:i4>
      </vt:variant>
      <vt:variant>
        <vt:lpstr>Títulos de diapositiva</vt:lpstr>
      </vt:variant>
      <vt:variant>
        <vt:i4>34</vt:i4>
      </vt:variant>
    </vt:vector>
  </HeadingPairs>
  <TitlesOfParts>
    <vt:vector size="56" baseType="lpstr">
      <vt:lpstr>Tema de Office</vt:lpstr>
      <vt:lpstr>19_Tema de Office</vt:lpstr>
      <vt:lpstr>9_Tema de Office</vt:lpstr>
      <vt:lpstr>3_Tema de Office</vt:lpstr>
      <vt:lpstr>16_Tema de Office</vt:lpstr>
      <vt:lpstr>1_Tema de Office</vt:lpstr>
      <vt:lpstr>11_Tema de Office</vt:lpstr>
      <vt:lpstr>5_Tema de Office</vt:lpstr>
      <vt:lpstr>10_Tema de Office</vt:lpstr>
      <vt:lpstr>33_Tema de Office</vt:lpstr>
      <vt:lpstr>4_Tema de Office</vt:lpstr>
      <vt:lpstr>6_Tema de Office</vt:lpstr>
      <vt:lpstr>8_Tema de Office</vt:lpstr>
      <vt:lpstr>13_Tema de Office</vt:lpstr>
      <vt:lpstr>14_Tema de Office</vt:lpstr>
      <vt:lpstr>15_Tema de Office</vt:lpstr>
      <vt:lpstr>20_Tema de Office</vt:lpstr>
      <vt:lpstr>Píxel</vt:lpstr>
      <vt:lpstr>1_Píxel</vt:lpstr>
      <vt:lpstr>2_Píxel</vt:lpstr>
      <vt:lpstr>3_Píxel</vt:lpstr>
      <vt:lpstr>Gráfico</vt:lpstr>
      <vt:lpstr> BOLIVIA: EFECTOS DE LA BAJADA DE PRECIOS DE MATERIAS PRIMAS EN LA ECONOMIA NACIONAL  </vt:lpstr>
      <vt:lpstr>Presentación de PowerPoint</vt:lpstr>
      <vt:lpstr>Presentación de PowerPoint</vt:lpstr>
      <vt:lpstr>Presentación de PowerPoint</vt:lpstr>
      <vt:lpstr>Los precios  altos de materias primas, en sectores estratégicos como  Hidrocarburos y Minería, apoyados en un crecimiento del sector informal que puede alcanzar hasta un 70% de la economía nacional, generan un incremento de ingresos excepcional en la Economía Nacional. En Bolivia este modelo exportador está vigente hace 50 años, primero basado en las exportaciones de minerales y posteriormente de gas a Brasil y Argentina. Actualmente el 80% de exportaciones corresponde a estos 2 sectores estratégicos . La subida permanente de las remesas de Bolivianos que están fuera del país.  En 9 años se tiene entre 4 a 5 veces más plata, siente la población 4 veces mas Salud, 4 veces mas Educación, 4 veces mas vivienda, 4 veces mas seguridad ciudadana.  La inversión publica es suficiente y eficiente en sectores productivos y sociales. En 8 años 2006 -2012, se programo un gasto de aprox. $US 120,000 millones de dólares, equivale al gasto de 40 años en valores corrientes de Gobiernos anteriores. </vt:lpstr>
      <vt:lpstr> PRECIO DE GAS-  EXPORTADO  A BRASIL Y ARGENTINA (MILLON DE BTU) </vt:lpstr>
      <vt:lpstr>Presentación de PowerPoint</vt:lpstr>
      <vt:lpstr>Presentación de PowerPoint</vt:lpstr>
      <vt:lpstr> HISTORIAL PRECIO DE MINERALES  ZINC – ESTAÑO ($US/L.F) </vt:lpstr>
      <vt:lpstr>Presentación de PowerPoint</vt:lpstr>
      <vt:lpstr>Presentación de PowerPoint</vt:lpstr>
      <vt:lpstr>Presentación de PowerPoint</vt:lpstr>
      <vt:lpstr>Presentación de PowerPoint</vt:lpstr>
      <vt:lpstr>PGE 2012 COSTO DE LOS BONOS    (millones de bolivianos)</vt:lpstr>
      <vt:lpstr>Presentación de PowerPoint</vt:lpstr>
      <vt:lpstr>Presentación de PowerPoint</vt:lpstr>
      <vt:lpstr>Bolivia: 2do con mayor nivel de Pobreza en Sudamérica</vt:lpstr>
      <vt:lpstr>Presentación de PowerPoint</vt:lpstr>
      <vt:lpstr>Presentación de PowerPoint</vt:lpstr>
      <vt:lpstr>Salud: Bolivia último en Sudamérica</vt:lpstr>
      <vt:lpstr>Educación: Bolivia último en Sudamérica</vt:lpstr>
      <vt:lpstr>  Nuevo Modelo? 5 veces mas ingreso en el Presupuesto,  por precios  altos de gas, estaño, zinc, plata, oro y alimentos, nunca se recibió tanta plata, y la subvención al diésel y gasolina, por falta de inversión efectiva, continua en alza. Los fondos de pensiones son sostenibles?  Cómo se puede justificar, que, después de las condonaciones de organismos internacionales de 2,900 millones de dólares, la deuda pública de Bolivia se duplique en los 8 años de mayor ingreso en las finanzas públicas, de 5,857 millones y ascienda actualmente a $US 11,510 millones de dólares. Lo más preocupante que ahora, se empiezan a gastar y reducir las Reservas Internacionales Netas(RIN) con préstamos a empresas públicas y no se registran en la deuda pública. Comparar impacto en la población, de este gobierno con anteriores, es un absurdo, porque es comparar, una familia que gana 1000 dólares con una familia que gana 5000 dólares y los niveles de pobreza son los mismos. En que se gasto tanta plata en 8 años, y somos como país el último en indicadores socio-económicos en Sudamérica. Solo Dios sabe.    </vt:lpstr>
      <vt:lpstr>Presentación de PowerPoint</vt:lpstr>
      <vt:lpstr>Presentación de PowerPoint</vt:lpstr>
      <vt:lpstr>Presentación de PowerPoint</vt:lpstr>
      <vt:lpstr>Recaudación Ingresos Tributarios: 2005 – 2014(E) (En Millones de Bolivianos)</vt:lpstr>
      <vt:lpstr>Programación de Ingresos Tributarios, 2014 – 2015 (En Millones de Bolivianos)</vt:lpstr>
      <vt:lpstr>Presentación de PowerPoint</vt:lpstr>
      <vt:lpstr>Ingresos por Hidrocarburos, 2005 – 2014(V) (En Millones de Bolivianos)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Adolfo Ruiz</dc:creator>
  <cp:lastModifiedBy>Usuario</cp:lastModifiedBy>
  <cp:revision>99</cp:revision>
  <dcterms:created xsi:type="dcterms:W3CDTF">2014-09-29T21:14:43Z</dcterms:created>
  <dcterms:modified xsi:type="dcterms:W3CDTF">2014-11-30T02:17:52Z</dcterms:modified>
</cp:coreProperties>
</file>