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63" r:id="rId8"/>
    <p:sldId id="288" r:id="rId9"/>
    <p:sldId id="271" r:id="rId10"/>
    <p:sldId id="280" r:id="rId11"/>
    <p:sldId id="278" r:id="rId12"/>
    <p:sldId id="272" r:id="rId13"/>
    <p:sldId id="285" r:id="rId14"/>
    <p:sldId id="273" r:id="rId15"/>
    <p:sldId id="268" r:id="rId16"/>
    <p:sldId id="281" r:id="rId17"/>
    <p:sldId id="256" r:id="rId18"/>
    <p:sldId id="282" r:id="rId19"/>
    <p:sldId id="283" r:id="rId20"/>
    <p:sldId id="274" r:id="rId21"/>
    <p:sldId id="275" r:id="rId22"/>
    <p:sldId id="276" r:id="rId23"/>
    <p:sldId id="277" r:id="rId24"/>
    <p:sldId id="286" r:id="rId25"/>
    <p:sldId id="279" r:id="rId26"/>
    <p:sldId id="287" r:id="rId27"/>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Excel\PRESUPUESTO%20EGRESOS%20E%20INGRES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barbeyto\Desktop\LIC%20PARADA\PRECIOS%20DEL%20GN%202005-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barbeyto\Desktop\LIC%20PARADA\COMPR%20EMP%20ESTRATEG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spPr>
            <a:solidFill>
              <a:schemeClr val="tx1">
                <a:lumMod val="50000"/>
                <a:lumOff val="50000"/>
              </a:schemeClr>
            </a:solidFill>
            <a:ln>
              <a:solidFill>
                <a:schemeClr val="tx1"/>
              </a:solidFill>
            </a:ln>
          </c:spPr>
          <c:invertIfNegative val="0"/>
          <c:dLbls>
            <c:spPr>
              <a:noFill/>
              <a:ln>
                <a:noFill/>
              </a:ln>
              <a:effectLst/>
            </c:spPr>
            <c:txPr>
              <a:bodyPr/>
              <a:lstStyle/>
              <a:p>
                <a:pPr>
                  <a:defRPr lang="es-ES" sz="1200" b="1"/>
                </a:pPr>
                <a:endParaRPr lang="es-B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Hoja2!$E$4:$N$4</c:f>
              <c:strCache>
                <c:ptCount val="10"/>
                <c:pt idx="0">
                  <c:v>PGN-2001</c:v>
                </c:pt>
                <c:pt idx="1">
                  <c:v>PGN-2005</c:v>
                </c:pt>
                <c:pt idx="2">
                  <c:v>PGN-2006</c:v>
                </c:pt>
                <c:pt idx="3">
                  <c:v>PGN-2007</c:v>
                </c:pt>
                <c:pt idx="4">
                  <c:v>PGN-2008</c:v>
                </c:pt>
                <c:pt idx="5">
                  <c:v>PGN-2009</c:v>
                </c:pt>
                <c:pt idx="6">
                  <c:v>PGE-2010</c:v>
                </c:pt>
                <c:pt idx="7">
                  <c:v>PGE-2011</c:v>
                </c:pt>
                <c:pt idx="8">
                  <c:v>PGE-2012</c:v>
                </c:pt>
                <c:pt idx="9">
                  <c:v>PGE-2013</c:v>
                </c:pt>
              </c:strCache>
            </c:strRef>
          </c:cat>
          <c:val>
            <c:numRef>
              <c:f>Hoja2!$E$5:$N$5</c:f>
              <c:numCache>
                <c:formatCode>_(* #,##0_);_(* \(#,##0\);_(* "-"??_);_(@_)</c:formatCode>
                <c:ptCount val="10"/>
                <c:pt idx="0" formatCode="#,##0">
                  <c:v>27598</c:v>
                </c:pt>
                <c:pt idx="1">
                  <c:v>40543.350000000013</c:v>
                </c:pt>
                <c:pt idx="2">
                  <c:v>54676</c:v>
                </c:pt>
                <c:pt idx="3">
                  <c:v>58920</c:v>
                </c:pt>
                <c:pt idx="4">
                  <c:v>107512</c:v>
                </c:pt>
                <c:pt idx="5">
                  <c:v>106267</c:v>
                </c:pt>
                <c:pt idx="6">
                  <c:v>116932</c:v>
                </c:pt>
                <c:pt idx="7">
                  <c:v>122632</c:v>
                </c:pt>
                <c:pt idx="8">
                  <c:v>145942</c:v>
                </c:pt>
                <c:pt idx="9">
                  <c:v>181820.91061800002</c:v>
                </c:pt>
              </c:numCache>
            </c:numRef>
          </c:val>
        </c:ser>
        <c:dLbls>
          <c:showLegendKey val="0"/>
          <c:showVal val="0"/>
          <c:showCatName val="0"/>
          <c:showSerName val="0"/>
          <c:showPercent val="0"/>
          <c:showBubbleSize val="0"/>
        </c:dLbls>
        <c:gapWidth val="150"/>
        <c:axId val="367083792"/>
        <c:axId val="367084184"/>
      </c:barChart>
      <c:catAx>
        <c:axId val="367083792"/>
        <c:scaling>
          <c:orientation val="minMax"/>
        </c:scaling>
        <c:delete val="0"/>
        <c:axPos val="b"/>
        <c:numFmt formatCode="General" sourceLinked="0"/>
        <c:majorTickMark val="out"/>
        <c:minorTickMark val="none"/>
        <c:tickLblPos val="nextTo"/>
        <c:txPr>
          <a:bodyPr/>
          <a:lstStyle/>
          <a:p>
            <a:pPr>
              <a:defRPr lang="es-ES" sz="1600"/>
            </a:pPr>
            <a:endParaRPr lang="es-BO"/>
          </a:p>
        </c:txPr>
        <c:crossAx val="367084184"/>
        <c:crosses val="autoZero"/>
        <c:auto val="1"/>
        <c:lblAlgn val="ctr"/>
        <c:lblOffset val="100"/>
        <c:noMultiLvlLbl val="0"/>
      </c:catAx>
      <c:valAx>
        <c:axId val="367084184"/>
        <c:scaling>
          <c:orientation val="minMax"/>
        </c:scaling>
        <c:delete val="0"/>
        <c:axPos val="l"/>
        <c:majorGridlines/>
        <c:numFmt formatCode="#,##0" sourceLinked="1"/>
        <c:majorTickMark val="out"/>
        <c:minorTickMark val="none"/>
        <c:tickLblPos val="nextTo"/>
        <c:txPr>
          <a:bodyPr/>
          <a:lstStyle/>
          <a:p>
            <a:pPr>
              <a:defRPr lang="es-ES" sz="1400" b="1"/>
            </a:pPr>
            <a:endParaRPr lang="es-BO"/>
          </a:p>
        </c:txPr>
        <c:crossAx val="367083792"/>
        <c:crosses val="autoZero"/>
        <c:crossBetween val="between"/>
      </c:valAx>
    </c:plotArea>
    <c:plotVisOnly val="1"/>
    <c:dispBlanksAs val="gap"/>
    <c:showDLblsOverMax val="0"/>
  </c:chart>
  <c:txPr>
    <a:bodyPr/>
    <a:lstStyle/>
    <a:p>
      <a:pPr>
        <a:defRPr sz="1800"/>
      </a:pPr>
      <a:endParaRPr lang="es-B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BO" b="1" cap="none" spc="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PRECIO</a:t>
            </a:r>
            <a:r>
              <a:rPr lang="es-BO" b="1" cap="none" spc="0" baseline="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 DEL GAS NATURAL ($US/MMBTU</a:t>
            </a:r>
            <a:r>
              <a:rPr lang="es-BO" baseline="0"/>
              <a:t>)</a:t>
            </a:r>
            <a:endParaRPr lang="es-BO"/>
          </a:p>
        </c:rich>
      </c:tx>
      <c:overlay val="0"/>
    </c:title>
    <c:autoTitleDeleted val="0"/>
    <c:plotArea>
      <c:layout/>
      <c:lineChart>
        <c:grouping val="standard"/>
        <c:varyColors val="0"/>
        <c:ser>
          <c:idx val="0"/>
          <c:order val="0"/>
          <c:tx>
            <c:v>ARGENTINA</c:v>
          </c:tx>
          <c:dLbls>
            <c:spPr>
              <a:noFill/>
              <a:ln>
                <a:noFill/>
              </a:ln>
              <a:effectLst/>
            </c:spPr>
            <c:txPr>
              <a:bodyPr/>
              <a:lstStyle/>
              <a:p>
                <a:pPr>
                  <a:defRPr lang="es-ES"/>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Hoja2!$C$6:$C$41</c:f>
              <c:strCache>
                <c:ptCount val="36"/>
                <c:pt idx="0">
                  <c:v>1 Tri 05</c:v>
                </c:pt>
                <c:pt idx="1">
                  <c:v>2 Tri 05</c:v>
                </c:pt>
                <c:pt idx="2">
                  <c:v>3 Tri 05</c:v>
                </c:pt>
                <c:pt idx="3">
                  <c:v>4 Tri 05</c:v>
                </c:pt>
                <c:pt idx="4">
                  <c:v>1 Tri 06</c:v>
                </c:pt>
                <c:pt idx="5">
                  <c:v>2 Tri 06</c:v>
                </c:pt>
                <c:pt idx="6">
                  <c:v>3 Tri 06</c:v>
                </c:pt>
                <c:pt idx="7">
                  <c:v>4 Tri 06</c:v>
                </c:pt>
                <c:pt idx="8">
                  <c:v>1 Tri 07</c:v>
                </c:pt>
                <c:pt idx="9">
                  <c:v>2 Tri 07</c:v>
                </c:pt>
                <c:pt idx="10">
                  <c:v>3 Tri 07</c:v>
                </c:pt>
                <c:pt idx="11">
                  <c:v>4 Tri 07</c:v>
                </c:pt>
                <c:pt idx="12">
                  <c:v>1 Tri 08</c:v>
                </c:pt>
                <c:pt idx="13">
                  <c:v>2 Tri 08</c:v>
                </c:pt>
                <c:pt idx="14">
                  <c:v>3 Tri 08</c:v>
                </c:pt>
                <c:pt idx="15">
                  <c:v>4 Tri 08</c:v>
                </c:pt>
                <c:pt idx="16">
                  <c:v>1 Tri 09</c:v>
                </c:pt>
                <c:pt idx="17">
                  <c:v>2 Tri 09</c:v>
                </c:pt>
                <c:pt idx="18">
                  <c:v>3 Tri 09</c:v>
                </c:pt>
                <c:pt idx="19">
                  <c:v>4 Tri 09</c:v>
                </c:pt>
                <c:pt idx="20">
                  <c:v>1 Tri 10</c:v>
                </c:pt>
                <c:pt idx="21">
                  <c:v>2 Tri 10</c:v>
                </c:pt>
                <c:pt idx="22">
                  <c:v>3 Tri 10</c:v>
                </c:pt>
                <c:pt idx="23">
                  <c:v>4 Tri 10</c:v>
                </c:pt>
                <c:pt idx="24">
                  <c:v>1 Tri 11</c:v>
                </c:pt>
                <c:pt idx="25">
                  <c:v>2 Tri 11</c:v>
                </c:pt>
                <c:pt idx="26">
                  <c:v>3 Tri 11</c:v>
                </c:pt>
                <c:pt idx="27">
                  <c:v>4 Tri 11</c:v>
                </c:pt>
                <c:pt idx="28">
                  <c:v>1 Tri 12</c:v>
                </c:pt>
                <c:pt idx="29">
                  <c:v>2 Tri 12</c:v>
                </c:pt>
                <c:pt idx="30">
                  <c:v>3 Tri 12</c:v>
                </c:pt>
                <c:pt idx="31">
                  <c:v>4 Tri 12</c:v>
                </c:pt>
                <c:pt idx="32">
                  <c:v>1 Tri 13</c:v>
                </c:pt>
                <c:pt idx="33">
                  <c:v>2 Tri 13</c:v>
                </c:pt>
                <c:pt idx="34">
                  <c:v>3 Tri 13</c:v>
                </c:pt>
                <c:pt idx="35">
                  <c:v>4 Tri 13</c:v>
                </c:pt>
              </c:strCache>
            </c:strRef>
          </c:cat>
          <c:val>
            <c:numRef>
              <c:f>Hoja2!$D$6:$D$41</c:f>
              <c:numCache>
                <c:formatCode>#,##0.0</c:formatCode>
                <c:ptCount val="36"/>
                <c:pt idx="0">
                  <c:v>2.06</c:v>
                </c:pt>
                <c:pt idx="1">
                  <c:v>2.2200000000000002</c:v>
                </c:pt>
                <c:pt idx="2">
                  <c:v>2.69</c:v>
                </c:pt>
                <c:pt idx="3">
                  <c:v>3.18</c:v>
                </c:pt>
                <c:pt idx="4">
                  <c:v>3.3499999999999996</c:v>
                </c:pt>
                <c:pt idx="5">
                  <c:v>3.62</c:v>
                </c:pt>
                <c:pt idx="6">
                  <c:v>4.84</c:v>
                </c:pt>
                <c:pt idx="7">
                  <c:v>5</c:v>
                </c:pt>
                <c:pt idx="8">
                  <c:v>5</c:v>
                </c:pt>
                <c:pt idx="9">
                  <c:v>4.5999999999999996</c:v>
                </c:pt>
                <c:pt idx="10">
                  <c:v>5.0999999999999996</c:v>
                </c:pt>
                <c:pt idx="11">
                  <c:v>6</c:v>
                </c:pt>
                <c:pt idx="12">
                  <c:v>7</c:v>
                </c:pt>
                <c:pt idx="13">
                  <c:v>7.8</c:v>
                </c:pt>
                <c:pt idx="14">
                  <c:v>9</c:v>
                </c:pt>
                <c:pt idx="15">
                  <c:v>10.4</c:v>
                </c:pt>
                <c:pt idx="16">
                  <c:v>7.8</c:v>
                </c:pt>
                <c:pt idx="17">
                  <c:v>4.5999999999999996</c:v>
                </c:pt>
                <c:pt idx="18">
                  <c:v>4.9000000000000004</c:v>
                </c:pt>
                <c:pt idx="19">
                  <c:v>6.2</c:v>
                </c:pt>
                <c:pt idx="20">
                  <c:v>7</c:v>
                </c:pt>
                <c:pt idx="21">
                  <c:v>7.4</c:v>
                </c:pt>
                <c:pt idx="22">
                  <c:v>7.4</c:v>
                </c:pt>
                <c:pt idx="23">
                  <c:v>7.3</c:v>
                </c:pt>
                <c:pt idx="24">
                  <c:v>7.6</c:v>
                </c:pt>
                <c:pt idx="25">
                  <c:v>8.8000000000000007</c:v>
                </c:pt>
                <c:pt idx="26">
                  <c:v>10.200000000000001</c:v>
                </c:pt>
                <c:pt idx="27">
                  <c:v>10.7</c:v>
                </c:pt>
                <c:pt idx="28">
                  <c:v>10.6</c:v>
                </c:pt>
                <c:pt idx="29">
                  <c:v>11.1</c:v>
                </c:pt>
                <c:pt idx="30">
                  <c:v>11.2</c:v>
                </c:pt>
                <c:pt idx="31">
                  <c:v>10.6</c:v>
                </c:pt>
                <c:pt idx="32">
                  <c:v>10.8</c:v>
                </c:pt>
                <c:pt idx="33">
                  <c:v>10.5</c:v>
                </c:pt>
                <c:pt idx="34">
                  <c:v>10.3</c:v>
                </c:pt>
                <c:pt idx="35">
                  <c:v>10.1</c:v>
                </c:pt>
              </c:numCache>
            </c:numRef>
          </c:val>
          <c:smooth val="0"/>
        </c:ser>
        <c:ser>
          <c:idx val="1"/>
          <c:order val="1"/>
          <c:tx>
            <c:v>BRASIL</c:v>
          </c:tx>
          <c:spPr>
            <a:ln>
              <a:solidFill>
                <a:srgbClr val="FFC000"/>
              </a:solidFill>
            </a:ln>
          </c:spPr>
          <c:marker>
            <c:spPr>
              <a:solidFill>
                <a:srgbClr val="FFC000"/>
              </a:solidFill>
              <a:ln>
                <a:solidFill>
                  <a:srgbClr val="FFC000"/>
                </a:solidFill>
              </a:ln>
            </c:spPr>
          </c:marker>
          <c:dLbls>
            <c:spPr>
              <a:noFill/>
              <a:ln>
                <a:noFill/>
              </a:ln>
              <a:effectLst/>
            </c:spPr>
            <c:txPr>
              <a:bodyPr/>
              <a:lstStyle/>
              <a:p>
                <a:pPr>
                  <a:defRPr lang="es-ES"/>
                </a:pPr>
                <a:endParaRPr lang="es-B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Hoja2!$C$6:$C$41</c:f>
              <c:strCache>
                <c:ptCount val="36"/>
                <c:pt idx="0">
                  <c:v>1 Tri 05</c:v>
                </c:pt>
                <c:pt idx="1">
                  <c:v>2 Tri 05</c:v>
                </c:pt>
                <c:pt idx="2">
                  <c:v>3 Tri 05</c:v>
                </c:pt>
                <c:pt idx="3">
                  <c:v>4 Tri 05</c:v>
                </c:pt>
                <c:pt idx="4">
                  <c:v>1 Tri 06</c:v>
                </c:pt>
                <c:pt idx="5">
                  <c:v>2 Tri 06</c:v>
                </c:pt>
                <c:pt idx="6">
                  <c:v>3 Tri 06</c:v>
                </c:pt>
                <c:pt idx="7">
                  <c:v>4 Tri 06</c:v>
                </c:pt>
                <c:pt idx="8">
                  <c:v>1 Tri 07</c:v>
                </c:pt>
                <c:pt idx="9">
                  <c:v>2 Tri 07</c:v>
                </c:pt>
                <c:pt idx="10">
                  <c:v>3 Tri 07</c:v>
                </c:pt>
                <c:pt idx="11">
                  <c:v>4 Tri 07</c:v>
                </c:pt>
                <c:pt idx="12">
                  <c:v>1 Tri 08</c:v>
                </c:pt>
                <c:pt idx="13">
                  <c:v>2 Tri 08</c:v>
                </c:pt>
                <c:pt idx="14">
                  <c:v>3 Tri 08</c:v>
                </c:pt>
                <c:pt idx="15">
                  <c:v>4 Tri 08</c:v>
                </c:pt>
                <c:pt idx="16">
                  <c:v>1 Tri 09</c:v>
                </c:pt>
                <c:pt idx="17">
                  <c:v>2 Tri 09</c:v>
                </c:pt>
                <c:pt idx="18">
                  <c:v>3 Tri 09</c:v>
                </c:pt>
                <c:pt idx="19">
                  <c:v>4 Tri 09</c:v>
                </c:pt>
                <c:pt idx="20">
                  <c:v>1 Tri 10</c:v>
                </c:pt>
                <c:pt idx="21">
                  <c:v>2 Tri 10</c:v>
                </c:pt>
                <c:pt idx="22">
                  <c:v>3 Tri 10</c:v>
                </c:pt>
                <c:pt idx="23">
                  <c:v>4 Tri 10</c:v>
                </c:pt>
                <c:pt idx="24">
                  <c:v>1 Tri 11</c:v>
                </c:pt>
                <c:pt idx="25">
                  <c:v>2 Tri 11</c:v>
                </c:pt>
                <c:pt idx="26">
                  <c:v>3 Tri 11</c:v>
                </c:pt>
                <c:pt idx="27">
                  <c:v>4 Tri 11</c:v>
                </c:pt>
                <c:pt idx="28">
                  <c:v>1 Tri 12</c:v>
                </c:pt>
                <c:pt idx="29">
                  <c:v>2 Tri 12</c:v>
                </c:pt>
                <c:pt idx="30">
                  <c:v>3 Tri 12</c:v>
                </c:pt>
                <c:pt idx="31">
                  <c:v>4 Tri 12</c:v>
                </c:pt>
                <c:pt idx="32">
                  <c:v>1 Tri 13</c:v>
                </c:pt>
                <c:pt idx="33">
                  <c:v>2 Tri 13</c:v>
                </c:pt>
                <c:pt idx="34">
                  <c:v>3 Tri 13</c:v>
                </c:pt>
                <c:pt idx="35">
                  <c:v>4 Tri 13</c:v>
                </c:pt>
              </c:strCache>
            </c:strRef>
          </c:cat>
          <c:val>
            <c:numRef>
              <c:f>Hoja2!$E$6:$E$41</c:f>
              <c:numCache>
                <c:formatCode>#,##0.0</c:formatCode>
                <c:ptCount val="36"/>
                <c:pt idx="0">
                  <c:v>2.5</c:v>
                </c:pt>
                <c:pt idx="1">
                  <c:v>2.2799999999999998</c:v>
                </c:pt>
                <c:pt idx="2">
                  <c:v>2.74</c:v>
                </c:pt>
                <c:pt idx="3">
                  <c:v>3.23</c:v>
                </c:pt>
                <c:pt idx="4">
                  <c:v>3.4</c:v>
                </c:pt>
                <c:pt idx="5">
                  <c:v>3.67</c:v>
                </c:pt>
                <c:pt idx="6">
                  <c:v>3.9899999999999998</c:v>
                </c:pt>
                <c:pt idx="7">
                  <c:v>4.03</c:v>
                </c:pt>
                <c:pt idx="8">
                  <c:v>3.8</c:v>
                </c:pt>
                <c:pt idx="9">
                  <c:v>3.6</c:v>
                </c:pt>
                <c:pt idx="10">
                  <c:v>4</c:v>
                </c:pt>
                <c:pt idx="11">
                  <c:v>4.5999999999999996</c:v>
                </c:pt>
                <c:pt idx="12">
                  <c:v>5.4</c:v>
                </c:pt>
                <c:pt idx="13">
                  <c:v>5.9</c:v>
                </c:pt>
                <c:pt idx="14">
                  <c:v>6.9</c:v>
                </c:pt>
                <c:pt idx="15">
                  <c:v>7.8</c:v>
                </c:pt>
                <c:pt idx="16">
                  <c:v>5.4</c:v>
                </c:pt>
                <c:pt idx="17">
                  <c:v>4.5</c:v>
                </c:pt>
                <c:pt idx="18">
                  <c:v>4.5</c:v>
                </c:pt>
                <c:pt idx="19">
                  <c:v>5</c:v>
                </c:pt>
                <c:pt idx="20">
                  <c:v>5.6</c:v>
                </c:pt>
                <c:pt idx="21">
                  <c:v>6</c:v>
                </c:pt>
                <c:pt idx="22">
                  <c:v>6.2</c:v>
                </c:pt>
                <c:pt idx="23">
                  <c:v>6.2</c:v>
                </c:pt>
                <c:pt idx="24">
                  <c:v>6.4</c:v>
                </c:pt>
                <c:pt idx="25">
                  <c:v>7.2</c:v>
                </c:pt>
                <c:pt idx="26">
                  <c:v>8.2000000000000011</c:v>
                </c:pt>
                <c:pt idx="27">
                  <c:v>8.6</c:v>
                </c:pt>
                <c:pt idx="28">
                  <c:v>8.8000000000000007</c:v>
                </c:pt>
                <c:pt idx="29">
                  <c:v>9.4</c:v>
                </c:pt>
                <c:pt idx="30">
                  <c:v>9.2000000000000011</c:v>
                </c:pt>
                <c:pt idx="31">
                  <c:v>9.3000000000000007</c:v>
                </c:pt>
                <c:pt idx="32">
                  <c:v>9</c:v>
                </c:pt>
                <c:pt idx="33">
                  <c:v>9</c:v>
                </c:pt>
                <c:pt idx="34">
                  <c:v>8.8000000000000007</c:v>
                </c:pt>
                <c:pt idx="35">
                  <c:v>8.6</c:v>
                </c:pt>
              </c:numCache>
            </c:numRef>
          </c:val>
          <c:smooth val="0"/>
        </c:ser>
        <c:dLbls>
          <c:showLegendKey val="0"/>
          <c:showVal val="0"/>
          <c:showCatName val="0"/>
          <c:showSerName val="0"/>
          <c:showPercent val="0"/>
          <c:showBubbleSize val="0"/>
        </c:dLbls>
        <c:marker val="1"/>
        <c:smooth val="0"/>
        <c:axId val="367086144"/>
        <c:axId val="280546720"/>
      </c:lineChart>
      <c:catAx>
        <c:axId val="367086144"/>
        <c:scaling>
          <c:orientation val="minMax"/>
        </c:scaling>
        <c:delete val="0"/>
        <c:axPos val="b"/>
        <c:majorGridlines/>
        <c:numFmt formatCode="General" sourceLinked="0"/>
        <c:majorTickMark val="out"/>
        <c:minorTickMark val="none"/>
        <c:tickLblPos val="nextTo"/>
        <c:txPr>
          <a:bodyPr/>
          <a:lstStyle/>
          <a:p>
            <a:pPr>
              <a:defRPr lang="es-ES"/>
            </a:pPr>
            <a:endParaRPr lang="es-BO"/>
          </a:p>
        </c:txPr>
        <c:crossAx val="280546720"/>
        <c:crosses val="autoZero"/>
        <c:auto val="1"/>
        <c:lblAlgn val="ctr"/>
        <c:lblOffset val="100"/>
        <c:noMultiLvlLbl val="0"/>
      </c:catAx>
      <c:valAx>
        <c:axId val="280546720"/>
        <c:scaling>
          <c:orientation val="minMax"/>
        </c:scaling>
        <c:delete val="0"/>
        <c:axPos val="l"/>
        <c:majorGridlines/>
        <c:numFmt formatCode="#,##0.0" sourceLinked="1"/>
        <c:majorTickMark val="out"/>
        <c:minorTickMark val="none"/>
        <c:tickLblPos val="nextTo"/>
        <c:txPr>
          <a:bodyPr/>
          <a:lstStyle/>
          <a:p>
            <a:pPr>
              <a:defRPr lang="es-ES"/>
            </a:pPr>
            <a:endParaRPr lang="es-BO"/>
          </a:p>
        </c:txPr>
        <c:crossAx val="367086144"/>
        <c:crosses val="autoZero"/>
        <c:crossBetween val="between"/>
      </c:valAx>
      <c:spPr>
        <a:gradFill rotWithShape="1">
          <a:gsLst>
            <a:gs pos="0">
              <a:srgbClr val="84D69D"/>
            </a:gs>
            <a:gs pos="35000">
              <a:schemeClr val="bg1"/>
            </a:gs>
            <a:gs pos="100000">
              <a:sysClr val="window" lastClr="FFFFFF"/>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r"/>
      <c:overlay val="0"/>
      <c:txPr>
        <a:bodyPr/>
        <a:lstStyle/>
        <a:p>
          <a:pPr>
            <a:defRPr lang="es-ES"/>
          </a:pPr>
          <a:endParaRPr lang="es-B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0.12746465007602606"/>
          <c:y val="2.1098520550842843E-2"/>
          <c:w val="0.85650631821517609"/>
          <c:h val="0.88488172339029025"/>
        </c:manualLayout>
      </c:layout>
      <c:lineChart>
        <c:grouping val="standard"/>
        <c:varyColors val="0"/>
        <c:ser>
          <c:idx val="0"/>
          <c:order val="0"/>
          <c:dLbls>
            <c:dLbl>
              <c:idx val="4"/>
              <c:layout>
                <c:manualLayout>
                  <c:x val="-8.7431082047989342E-3"/>
                  <c:y val="-2.4691185207996991E-3"/>
                </c:manualLayout>
              </c:layout>
              <c:dLblPos val="t"/>
              <c:showLegendKey val="0"/>
              <c:showVal val="1"/>
              <c:showCatName val="0"/>
              <c:showSerName val="0"/>
              <c:showPercent val="0"/>
              <c:showBubbleSize val="0"/>
              <c:extLst>
                <c:ext xmlns:c15="http://schemas.microsoft.com/office/drawing/2012/chart" uri="{CE6537A1-D6FC-4f65-9D91-7224C49458BB}"/>
              </c:extLst>
            </c:dLbl>
            <c:dLbl>
              <c:idx val="7"/>
              <c:layout>
                <c:manualLayout>
                  <c:x val="7.2859235039991121E-3"/>
                  <c:y val="-9.8764740831988451E-3"/>
                </c:manualLayout>
              </c:layout>
              <c:dLblPos val="t"/>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Hoja1!$C$46:$P$46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Hoja1!$C$47:$P$47</c:f>
              <c:numCache>
                <c:formatCode>0.00</c:formatCode>
                <c:ptCount val="14"/>
                <c:pt idx="0">
                  <c:v>0.4</c:v>
                </c:pt>
                <c:pt idx="1">
                  <c:v>0.35000000000000003</c:v>
                </c:pt>
                <c:pt idx="2">
                  <c:v>0.38000000000000006</c:v>
                </c:pt>
                <c:pt idx="3">
                  <c:v>0.48000000000000004</c:v>
                </c:pt>
                <c:pt idx="4">
                  <c:v>0.59</c:v>
                </c:pt>
                <c:pt idx="5">
                  <c:v>1.3900000000000001</c:v>
                </c:pt>
                <c:pt idx="6">
                  <c:v>1.47</c:v>
                </c:pt>
                <c:pt idx="7">
                  <c:v>0.85000000000000009</c:v>
                </c:pt>
                <c:pt idx="8">
                  <c:v>0.75000000000000011</c:v>
                </c:pt>
                <c:pt idx="9">
                  <c:v>0.98</c:v>
                </c:pt>
                <c:pt idx="10">
                  <c:v>1</c:v>
                </c:pt>
                <c:pt idx="11">
                  <c:v>0.88</c:v>
                </c:pt>
                <c:pt idx="12">
                  <c:v>0.8600000000000001</c:v>
                </c:pt>
                <c:pt idx="13">
                  <c:v>0.97000000000000008</c:v>
                </c:pt>
              </c:numCache>
            </c:numRef>
          </c:val>
          <c:smooth val="0"/>
        </c:ser>
        <c:dLbls>
          <c:showLegendKey val="0"/>
          <c:showVal val="0"/>
          <c:showCatName val="0"/>
          <c:showSerName val="0"/>
          <c:showPercent val="0"/>
          <c:showBubbleSize val="0"/>
        </c:dLbls>
        <c:marker val="1"/>
        <c:smooth val="0"/>
        <c:axId val="280546328"/>
        <c:axId val="280547504"/>
      </c:lineChart>
      <c:catAx>
        <c:axId val="280546328"/>
        <c:scaling>
          <c:orientation val="minMax"/>
        </c:scaling>
        <c:delete val="0"/>
        <c:axPos val="b"/>
        <c:numFmt formatCode="General" sourceLinked="1"/>
        <c:majorTickMark val="out"/>
        <c:minorTickMark val="none"/>
        <c:tickLblPos val="nextTo"/>
        <c:txPr>
          <a:bodyPr/>
          <a:lstStyle/>
          <a:p>
            <a:pPr>
              <a:defRPr lang="es-ES" sz="1400" b="1"/>
            </a:pPr>
            <a:endParaRPr lang="es-BO"/>
          </a:p>
        </c:txPr>
        <c:crossAx val="280547504"/>
        <c:crosses val="autoZero"/>
        <c:auto val="1"/>
        <c:lblAlgn val="ctr"/>
        <c:lblOffset val="100"/>
        <c:noMultiLvlLbl val="0"/>
      </c:catAx>
      <c:valAx>
        <c:axId val="280547504"/>
        <c:scaling>
          <c:orientation val="minMax"/>
        </c:scaling>
        <c:delete val="0"/>
        <c:axPos val="l"/>
        <c:majorGridlines>
          <c:spPr>
            <a:ln w="19050"/>
          </c:spPr>
        </c:majorGridlines>
        <c:title>
          <c:tx>
            <c:rich>
              <a:bodyPr rot="0" vert="horz"/>
              <a:lstStyle/>
              <a:p>
                <a:pPr>
                  <a:defRPr lang="es-ES" sz="1800"/>
                </a:pPr>
                <a:r>
                  <a:rPr lang="es-BO" sz="1800"/>
                  <a:t>$US.</a:t>
                </a:r>
              </a:p>
            </c:rich>
          </c:tx>
          <c:overlay val="0"/>
        </c:title>
        <c:numFmt formatCode="0.00" sourceLinked="1"/>
        <c:majorTickMark val="out"/>
        <c:minorTickMark val="none"/>
        <c:tickLblPos val="nextTo"/>
        <c:txPr>
          <a:bodyPr/>
          <a:lstStyle/>
          <a:p>
            <a:pPr>
              <a:defRPr lang="es-ES" sz="1400" b="1"/>
            </a:pPr>
            <a:endParaRPr lang="es-BO"/>
          </a:p>
        </c:txPr>
        <c:crossAx val="2805463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lineChart>
        <c:grouping val="standard"/>
        <c:varyColors val="0"/>
        <c:ser>
          <c:idx val="0"/>
          <c:order val="0"/>
          <c:tx>
            <c:v>ESTAÑO</c:v>
          </c:tx>
          <c:spPr>
            <a:ln>
              <a:solidFill>
                <a:schemeClr val="tx1"/>
              </a:solidFill>
            </a:ln>
          </c:spPr>
          <c:dLbls>
            <c:dLbl>
              <c:idx val="8"/>
              <c:layout>
                <c:manualLayout>
                  <c:x val="-1.4571847007998223E-3"/>
                  <c:y val="-2.7160303728796686E-2"/>
                </c:manualLayout>
              </c:layout>
              <c:dLblPos val="t"/>
              <c:showLegendKey val="0"/>
              <c:showVal val="1"/>
              <c:showCatName val="0"/>
              <c:showSerName val="0"/>
              <c:showPercent val="0"/>
              <c:showBubbleSize val="0"/>
              <c:extLst>
                <c:ext xmlns:c15="http://schemas.microsoft.com/office/drawing/2012/chart" uri="{CE6537A1-D6FC-4f65-9D91-7224C49458BB}"/>
              </c:extLst>
            </c:dLbl>
            <c:dLbl>
              <c:idx val="9"/>
              <c:layout>
                <c:manualLayout>
                  <c:x val="-4.3715541023994671E-3"/>
                  <c:y val="-2.4691185207996987E-3"/>
                </c:manualLayout>
              </c:layout>
              <c:dLblPos val="t"/>
              <c:showLegendKey val="0"/>
              <c:showVal val="1"/>
              <c:showCatName val="0"/>
              <c:showSerName val="0"/>
              <c:showPercent val="0"/>
              <c:showBubbleSize val="0"/>
              <c:extLst>
                <c:ext xmlns:c15="http://schemas.microsoft.com/office/drawing/2012/chart" uri="{CE6537A1-D6FC-4f65-9D91-7224C49458BB}"/>
              </c:extLst>
            </c:dLbl>
            <c:dLbl>
              <c:idx val="11"/>
              <c:layout>
                <c:manualLayout>
                  <c:x val="7.2859235039991112E-3"/>
                  <c:y val="-2.4691185207996987E-3"/>
                </c:manualLayout>
              </c:layout>
              <c:dLblPos val="t"/>
              <c:showLegendKey val="0"/>
              <c:showVal val="1"/>
              <c:showCatName val="0"/>
              <c:showSerName val="0"/>
              <c:showPercent val="0"/>
              <c:showBubbleSize val="0"/>
              <c:extLst>
                <c:ext xmlns:c15="http://schemas.microsoft.com/office/drawing/2012/chart" uri="{CE6537A1-D6FC-4f65-9D91-7224C49458BB}"/>
              </c:extLst>
            </c:dLbl>
            <c:dLbl>
              <c:idx val="12"/>
              <c:layout>
                <c:manualLayout>
                  <c:x val="1.4571847007998223E-3"/>
                  <c:y val="-1.7283829645597871E-2"/>
                </c:manualLayout>
              </c:layout>
              <c:dLblPos val="t"/>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sz="1600" b="1"/>
                  </a:pPr>
                  <a:endParaRPr lang="es-BO"/>
                </a:p>
              </c:txPr>
              <c:dLblPos val="t"/>
              <c:showLegendKey val="0"/>
              <c:showVal val="1"/>
              <c:showCatName val="0"/>
              <c:showSerName val="0"/>
              <c:showPercent val="0"/>
              <c:showBubbleSize val="0"/>
            </c:dLbl>
            <c:spPr>
              <a:noFill/>
              <a:ln>
                <a:noFill/>
              </a:ln>
              <a:effectLst/>
            </c:spPr>
            <c:txPr>
              <a:bodyPr/>
              <a:lstStyle/>
              <a:p>
                <a:pPr>
                  <a:defRPr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Hoja1!$C$46:$P$46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Hoja1!$C$48:$P$48</c:f>
              <c:numCache>
                <c:formatCode>0.00</c:formatCode>
                <c:ptCount val="14"/>
                <c:pt idx="0">
                  <c:v>2.0299999999999998</c:v>
                </c:pt>
                <c:pt idx="1">
                  <c:v>1.84</c:v>
                </c:pt>
                <c:pt idx="2">
                  <c:v>2.08</c:v>
                </c:pt>
                <c:pt idx="3">
                  <c:v>3.77</c:v>
                </c:pt>
                <c:pt idx="4">
                  <c:v>3.48</c:v>
                </c:pt>
                <c:pt idx="5">
                  <c:v>3.97</c:v>
                </c:pt>
                <c:pt idx="6">
                  <c:v>6.59</c:v>
                </c:pt>
                <c:pt idx="7">
                  <c:v>8.3800000000000008</c:v>
                </c:pt>
                <c:pt idx="8">
                  <c:v>6.15</c:v>
                </c:pt>
                <c:pt idx="9">
                  <c:v>8.8000000000000007</c:v>
                </c:pt>
                <c:pt idx="10">
                  <c:v>12.1</c:v>
                </c:pt>
                <c:pt idx="11">
                  <c:v>9.49</c:v>
                </c:pt>
                <c:pt idx="12">
                  <c:v>10.14</c:v>
                </c:pt>
                <c:pt idx="13">
                  <c:v>9.6</c:v>
                </c:pt>
              </c:numCache>
            </c:numRef>
          </c:val>
          <c:smooth val="0"/>
        </c:ser>
        <c:dLbls>
          <c:showLegendKey val="0"/>
          <c:showVal val="1"/>
          <c:showCatName val="0"/>
          <c:showSerName val="0"/>
          <c:showPercent val="0"/>
          <c:showBubbleSize val="0"/>
        </c:dLbls>
        <c:marker val="1"/>
        <c:smooth val="0"/>
        <c:axId val="280547112"/>
        <c:axId val="314010088"/>
      </c:lineChart>
      <c:catAx>
        <c:axId val="280547112"/>
        <c:scaling>
          <c:orientation val="minMax"/>
        </c:scaling>
        <c:delete val="0"/>
        <c:axPos val="b"/>
        <c:numFmt formatCode="General" sourceLinked="1"/>
        <c:majorTickMark val="out"/>
        <c:minorTickMark val="none"/>
        <c:tickLblPos val="nextTo"/>
        <c:txPr>
          <a:bodyPr/>
          <a:lstStyle/>
          <a:p>
            <a:pPr>
              <a:defRPr sz="1400" b="1"/>
            </a:pPr>
            <a:endParaRPr lang="es-BO"/>
          </a:p>
        </c:txPr>
        <c:crossAx val="314010088"/>
        <c:crosses val="autoZero"/>
        <c:auto val="1"/>
        <c:lblAlgn val="ctr"/>
        <c:lblOffset val="100"/>
        <c:noMultiLvlLbl val="0"/>
      </c:catAx>
      <c:valAx>
        <c:axId val="314010088"/>
        <c:scaling>
          <c:orientation val="minMax"/>
        </c:scaling>
        <c:delete val="0"/>
        <c:axPos val="l"/>
        <c:majorGridlines/>
        <c:title>
          <c:tx>
            <c:rich>
              <a:bodyPr rot="0" vert="horz"/>
              <a:lstStyle/>
              <a:p>
                <a:pPr>
                  <a:defRPr sz="1800"/>
                </a:pPr>
                <a:r>
                  <a:rPr lang="es-BO" sz="1800" dirty="0"/>
                  <a:t>$US.</a:t>
                </a:r>
              </a:p>
            </c:rich>
          </c:tx>
          <c:overlay val="0"/>
        </c:title>
        <c:numFmt formatCode="0.00" sourceLinked="1"/>
        <c:majorTickMark val="out"/>
        <c:minorTickMark val="none"/>
        <c:tickLblPos val="nextTo"/>
        <c:txPr>
          <a:bodyPr/>
          <a:lstStyle/>
          <a:p>
            <a:pPr>
              <a:defRPr sz="1400" b="1"/>
            </a:pPr>
            <a:endParaRPr lang="es-BO"/>
          </a:p>
        </c:txPr>
        <c:crossAx val="2805471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lineChart>
        <c:grouping val="standard"/>
        <c:varyColors val="0"/>
        <c:ser>
          <c:idx val="0"/>
          <c:order val="0"/>
          <c:dLbls>
            <c:dLbl>
              <c:idx val="4"/>
              <c:layout>
                <c:manualLayout>
                  <c:x val="4.4076826487002355E-3"/>
                  <c:y val="-1.9687877383279567E-2"/>
                </c:manualLayout>
              </c:layout>
              <c:dLblPos val="t"/>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t>1.226,66</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1.552,85</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smtClean="0"/>
                      <a:t>1.665,29</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2"/>
              <c:layout>
                <c:manualLayout>
                  <c:x val="2.6446095892201732E-2"/>
                  <c:y val="0"/>
                </c:manualLayout>
              </c:layout>
              <c:tx>
                <c:rich>
                  <a:bodyPr/>
                  <a:lstStyle/>
                  <a:p>
                    <a:r>
                      <a:rPr lang="en-US" dirty="0" smtClean="0"/>
                      <a:t>1.430,07</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3"/>
              <c:layout>
                <c:manualLayout>
                  <c:x val="-1.469227549566763E-2"/>
                  <c:y val="9.5978402243487887E-2"/>
                </c:manualLayout>
              </c:layout>
              <c:tx>
                <c:rich>
                  <a:bodyPr/>
                  <a:lstStyle/>
                  <a:p>
                    <a:pPr>
                      <a:defRPr sz="1600" b="1"/>
                    </a:pPr>
                    <a:r>
                      <a:rPr lang="en-US" sz="1600" dirty="0" smtClean="0"/>
                      <a:t>1.209,00</a:t>
                    </a:r>
                    <a:endParaRPr lang="en-US" sz="1600" dirty="0"/>
                  </a:p>
                </c:rich>
              </c:tx>
              <c:sp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Hoja1!$C$2:$P$2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Hoja1!$C$3:$P$3</c:f>
              <c:numCache>
                <c:formatCode>0.00</c:formatCode>
                <c:ptCount val="14"/>
                <c:pt idx="0">
                  <c:v>271.12</c:v>
                </c:pt>
                <c:pt idx="1">
                  <c:v>311.19</c:v>
                </c:pt>
                <c:pt idx="2">
                  <c:v>363.83</c:v>
                </c:pt>
                <c:pt idx="3">
                  <c:v>409.54</c:v>
                </c:pt>
                <c:pt idx="4">
                  <c:v>436.91</c:v>
                </c:pt>
                <c:pt idx="5">
                  <c:v>606.71</c:v>
                </c:pt>
                <c:pt idx="6">
                  <c:v>696.43</c:v>
                </c:pt>
                <c:pt idx="7">
                  <c:v>872.37</c:v>
                </c:pt>
                <c:pt idx="8">
                  <c:v>973.78</c:v>
                </c:pt>
                <c:pt idx="9">
                  <c:v>1226.6600000000001</c:v>
                </c:pt>
                <c:pt idx="10">
                  <c:v>1552.85</c:v>
                </c:pt>
                <c:pt idx="11">
                  <c:v>1665.29</c:v>
                </c:pt>
                <c:pt idx="12">
                  <c:v>1430.07</c:v>
                </c:pt>
                <c:pt idx="13">
                  <c:v>1209</c:v>
                </c:pt>
              </c:numCache>
            </c:numRef>
          </c:val>
          <c:smooth val="0"/>
        </c:ser>
        <c:dLbls>
          <c:showLegendKey val="0"/>
          <c:showVal val="0"/>
          <c:showCatName val="0"/>
          <c:showSerName val="0"/>
          <c:showPercent val="0"/>
          <c:showBubbleSize val="0"/>
        </c:dLbls>
        <c:marker val="1"/>
        <c:smooth val="0"/>
        <c:axId val="314009304"/>
        <c:axId val="314008912"/>
      </c:lineChart>
      <c:catAx>
        <c:axId val="314009304"/>
        <c:scaling>
          <c:orientation val="minMax"/>
        </c:scaling>
        <c:delete val="0"/>
        <c:axPos val="b"/>
        <c:numFmt formatCode="General" sourceLinked="1"/>
        <c:majorTickMark val="out"/>
        <c:minorTickMark val="none"/>
        <c:tickLblPos val="nextTo"/>
        <c:txPr>
          <a:bodyPr/>
          <a:lstStyle/>
          <a:p>
            <a:pPr>
              <a:defRPr sz="1400" b="1"/>
            </a:pPr>
            <a:endParaRPr lang="es-BO"/>
          </a:p>
        </c:txPr>
        <c:crossAx val="314008912"/>
        <c:crosses val="autoZero"/>
        <c:auto val="1"/>
        <c:lblAlgn val="ctr"/>
        <c:lblOffset val="100"/>
        <c:noMultiLvlLbl val="0"/>
      </c:catAx>
      <c:valAx>
        <c:axId val="314008912"/>
        <c:scaling>
          <c:orientation val="minMax"/>
        </c:scaling>
        <c:delete val="0"/>
        <c:axPos val="l"/>
        <c:majorGridlines/>
        <c:title>
          <c:tx>
            <c:rich>
              <a:bodyPr rot="0" vert="horz"/>
              <a:lstStyle/>
              <a:p>
                <a:pPr>
                  <a:defRPr sz="1800"/>
                </a:pPr>
                <a:r>
                  <a:rPr lang="en-US" sz="1800"/>
                  <a:t>$US.</a:t>
                </a:r>
              </a:p>
            </c:rich>
          </c:tx>
          <c:overlay val="0"/>
        </c:title>
        <c:numFmt formatCode="0.00" sourceLinked="1"/>
        <c:majorTickMark val="out"/>
        <c:minorTickMark val="none"/>
        <c:tickLblPos val="nextTo"/>
        <c:txPr>
          <a:bodyPr/>
          <a:lstStyle/>
          <a:p>
            <a:pPr>
              <a:defRPr sz="1400" b="1"/>
            </a:pPr>
            <a:endParaRPr lang="es-BO"/>
          </a:p>
        </c:txPr>
        <c:crossAx val="3140093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lineChart>
        <c:grouping val="standard"/>
        <c:varyColors val="0"/>
        <c:ser>
          <c:idx val="0"/>
          <c:order val="0"/>
          <c:marker>
            <c:spPr>
              <a:solidFill>
                <a:schemeClr val="bg2">
                  <a:lumMod val="75000"/>
                </a:schemeClr>
              </a:solidFill>
            </c:spPr>
          </c:marker>
          <c:dLbls>
            <c:dLbl>
              <c:idx val="9"/>
              <c:layout>
                <c:manualLayout>
                  <c:x val="-2.0740595574717472E-2"/>
                  <c:y val="-4.8705899588377625E-3"/>
                </c:manualLayout>
              </c:layout>
              <c:dLblPos val="t"/>
              <c:showLegendKey val="0"/>
              <c:showVal val="1"/>
              <c:showCatName val="0"/>
              <c:showSerName val="0"/>
              <c:showPercent val="0"/>
              <c:showBubbleSize val="0"/>
              <c:extLst>
                <c:ext xmlns:c15="http://schemas.microsoft.com/office/drawing/2012/chart" uri="{CE6537A1-D6FC-4f65-9D91-7224C49458BB}"/>
              </c:extLst>
            </c:dLbl>
            <c:dLbl>
              <c:idx val="12"/>
              <c:layout>
                <c:manualLayout>
                  <c:x val="1.6296182237278013E-2"/>
                  <c:y val="0"/>
                </c:manualLayout>
              </c:layout>
              <c:dLblPos val="t"/>
              <c:showLegendKey val="0"/>
              <c:showVal val="1"/>
              <c:showCatName val="0"/>
              <c:showSerName val="0"/>
              <c:showPercent val="0"/>
              <c:showBubbleSize val="0"/>
              <c:extLst>
                <c:ext xmlns:c15="http://schemas.microsoft.com/office/drawing/2012/chart" uri="{CE6537A1-D6FC-4f65-9D91-7224C49458BB}"/>
              </c:extLst>
            </c:dLbl>
            <c:dLbl>
              <c:idx val="13"/>
              <c:layout>
                <c:manualLayout>
                  <c:x val="7.4073555623992053E-3"/>
                  <c:y val="9.0105914238498605E-2"/>
                </c:manualLayout>
              </c:layout>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Hoja1!$C$2:$P$2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Hoja1!$C$4:$P$4</c:f>
              <c:numCache>
                <c:formatCode>0.00</c:formatCode>
                <c:ptCount val="14"/>
                <c:pt idx="0">
                  <c:v>4.03</c:v>
                </c:pt>
                <c:pt idx="1">
                  <c:v>4.62</c:v>
                </c:pt>
                <c:pt idx="2">
                  <c:v>4.88</c:v>
                </c:pt>
                <c:pt idx="3">
                  <c:v>6.66</c:v>
                </c:pt>
                <c:pt idx="4">
                  <c:v>7.18</c:v>
                </c:pt>
                <c:pt idx="5">
                  <c:v>11.33</c:v>
                </c:pt>
                <c:pt idx="6">
                  <c:v>13.38</c:v>
                </c:pt>
                <c:pt idx="7">
                  <c:v>14.99</c:v>
                </c:pt>
                <c:pt idx="8">
                  <c:v>14.68</c:v>
                </c:pt>
                <c:pt idx="9">
                  <c:v>20.190000000000001</c:v>
                </c:pt>
                <c:pt idx="10">
                  <c:v>35</c:v>
                </c:pt>
                <c:pt idx="11">
                  <c:v>31.07</c:v>
                </c:pt>
                <c:pt idx="12">
                  <c:v>24.3</c:v>
                </c:pt>
                <c:pt idx="13">
                  <c:v>17</c:v>
                </c:pt>
              </c:numCache>
            </c:numRef>
          </c:val>
          <c:smooth val="0"/>
        </c:ser>
        <c:dLbls>
          <c:showLegendKey val="0"/>
          <c:showVal val="1"/>
          <c:showCatName val="0"/>
          <c:showSerName val="0"/>
          <c:showPercent val="0"/>
          <c:showBubbleSize val="0"/>
        </c:dLbls>
        <c:marker val="1"/>
        <c:smooth val="0"/>
        <c:axId val="314008128"/>
        <c:axId val="325402968"/>
      </c:lineChart>
      <c:catAx>
        <c:axId val="314008128"/>
        <c:scaling>
          <c:orientation val="minMax"/>
        </c:scaling>
        <c:delete val="0"/>
        <c:axPos val="b"/>
        <c:numFmt formatCode="General" sourceLinked="1"/>
        <c:majorTickMark val="out"/>
        <c:minorTickMark val="none"/>
        <c:tickLblPos val="nextTo"/>
        <c:txPr>
          <a:bodyPr/>
          <a:lstStyle/>
          <a:p>
            <a:pPr>
              <a:defRPr sz="1400" b="1"/>
            </a:pPr>
            <a:endParaRPr lang="es-BO"/>
          </a:p>
        </c:txPr>
        <c:crossAx val="325402968"/>
        <c:crosses val="autoZero"/>
        <c:auto val="1"/>
        <c:lblAlgn val="ctr"/>
        <c:lblOffset val="100"/>
        <c:noMultiLvlLbl val="0"/>
      </c:catAx>
      <c:valAx>
        <c:axId val="325402968"/>
        <c:scaling>
          <c:orientation val="minMax"/>
        </c:scaling>
        <c:delete val="0"/>
        <c:axPos val="l"/>
        <c:majorGridlines/>
        <c:title>
          <c:tx>
            <c:rich>
              <a:bodyPr rot="0" vert="horz"/>
              <a:lstStyle/>
              <a:p>
                <a:pPr>
                  <a:defRPr sz="1800"/>
                </a:pPr>
                <a:r>
                  <a:rPr lang="en-US" sz="1800"/>
                  <a:t>$US.</a:t>
                </a:r>
              </a:p>
            </c:rich>
          </c:tx>
          <c:overlay val="0"/>
        </c:title>
        <c:numFmt formatCode="0.00" sourceLinked="1"/>
        <c:majorTickMark val="out"/>
        <c:minorTickMark val="none"/>
        <c:tickLblPos val="nextTo"/>
        <c:txPr>
          <a:bodyPr/>
          <a:lstStyle/>
          <a:p>
            <a:pPr>
              <a:defRPr sz="1400" b="1"/>
            </a:pPr>
            <a:endParaRPr lang="es-BO"/>
          </a:p>
        </c:txPr>
        <c:crossAx val="3140081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cuadro2!$A$26</c:f>
              <c:strCache>
                <c:ptCount val="1"/>
                <c:pt idx="0">
                  <c:v>Interna</c:v>
                </c:pt>
              </c:strCache>
            </c:strRef>
          </c:tx>
          <c:dLbls>
            <c:dLbl>
              <c:idx val="0"/>
              <c:layout>
                <c:manualLayout>
                  <c:x val="1.2213740458015251E-2"/>
                  <c:y val="-3.6951495779091797E-3"/>
                </c:manualLayout>
              </c:layout>
              <c:dLblPos val="l"/>
              <c:showLegendKey val="0"/>
              <c:showVal val="1"/>
              <c:showCatName val="0"/>
              <c:showSerName val="0"/>
              <c:showPercent val="0"/>
              <c:showBubbleSize val="0"/>
              <c:extLst>
                <c:ext xmlns:c15="http://schemas.microsoft.com/office/drawing/2012/chart" uri="{CE6537A1-D6FC-4f65-9D91-7224C49458BB}"/>
              </c:extLst>
            </c:dLbl>
            <c:dLbl>
              <c:idx val="1"/>
              <c:layout>
                <c:manualLayout>
                  <c:x val="3.053435114503817E-2"/>
                  <c:y val="1.847574788954586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2"/>
              <c:layout>
                <c:manualLayout>
                  <c:x val="2.8498727735368958E-2"/>
                  <c:y val="-2.2170897467455097E-2"/>
                </c:manualLayout>
              </c:layout>
              <c:dLblPos val="l"/>
              <c:showLegendKey val="0"/>
              <c:showVal val="1"/>
              <c:showCatName val="0"/>
              <c:showSerName val="0"/>
              <c:showPercent val="0"/>
              <c:showBubbleSize val="0"/>
              <c:extLst>
                <c:ext xmlns:c15="http://schemas.microsoft.com/office/drawing/2012/chart" uri="{CE6537A1-D6FC-4f65-9D91-7224C49458BB}"/>
              </c:extLst>
            </c:dLbl>
            <c:dLbl>
              <c:idx val="3"/>
              <c:layout>
                <c:manualLayout>
                  <c:x val="3.4605597964376629E-2"/>
                  <c:y val="2.9560905666613766E-2"/>
                </c:manualLayout>
              </c:layout>
              <c:dLblPos val="l"/>
              <c:showLegendKey val="0"/>
              <c:showVal val="1"/>
              <c:showCatName val="0"/>
              <c:showSerName val="0"/>
              <c:showPercent val="0"/>
              <c:showBubbleSize val="0"/>
              <c:extLst>
                <c:ext xmlns:c15="http://schemas.microsoft.com/office/drawing/2012/chart" uri="{CE6537A1-D6FC-4f65-9D91-7224C49458BB}"/>
              </c:extLst>
            </c:dLbl>
            <c:dLbl>
              <c:idx val="4"/>
              <c:layout>
                <c:manualLayout>
                  <c:x val="3.053435114503817E-2"/>
                  <c:y val="-2.217089746745503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5"/>
              <c:layout>
                <c:manualLayout>
                  <c:x val="3.053435114503817E-2"/>
                  <c:y val="-2.956119662327343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6"/>
              <c:layout>
                <c:manualLayout>
                  <c:x val="2.8498727735368958E-2"/>
                  <c:y val="-2.2170897467455097E-2"/>
                </c:manualLayout>
              </c:layout>
              <c:dLblPos val="l"/>
              <c:showLegendKey val="0"/>
              <c:showVal val="1"/>
              <c:showCatName val="0"/>
              <c:showSerName val="0"/>
              <c:showPercent val="0"/>
              <c:showBubbleSize val="0"/>
              <c:extLst>
                <c:ext xmlns:c15="http://schemas.microsoft.com/office/drawing/2012/chart" uri="{CE6537A1-D6FC-4f65-9D91-7224C49458BB}"/>
              </c:extLst>
            </c:dLbl>
            <c:dLbl>
              <c:idx val="7"/>
              <c:layout>
                <c:manualLayout>
                  <c:x val="3.6641221374045851E-2"/>
                  <c:y val="-2.956119662327343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8"/>
              <c:layout>
                <c:manualLayout>
                  <c:x val="3.053435114503817E-2"/>
                  <c:y val="-2.586604704536432E-2"/>
                </c:manualLayout>
              </c:layout>
              <c:dLblPos val="l"/>
              <c:showLegendKey val="0"/>
              <c:showVal val="1"/>
              <c:showCatName val="0"/>
              <c:showSerName val="0"/>
              <c:showPercent val="0"/>
              <c:showBubbleSize val="0"/>
              <c:extLst>
                <c:ext xmlns:c15="http://schemas.microsoft.com/office/drawing/2012/chart" uri="{CE6537A1-D6FC-4f65-9D91-7224C49458BB}"/>
              </c:extLst>
            </c:dLbl>
            <c:dLbl>
              <c:idx val="9"/>
              <c:layout>
                <c:manualLayout>
                  <c:x val="3.053435114503817E-2"/>
                  <c:y val="-3.695149577909183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10"/>
              <c:layout>
                <c:manualLayout>
                  <c:x val="2.6463104325699784E-2"/>
                  <c:y val="-2.5866047045364254E-2"/>
                </c:manualLayout>
              </c:layout>
              <c:dLblPos val="l"/>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S" sz="1000" b="1"/>
                </a:pPr>
                <a:endParaRPr lang="es-B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cuadro2!$B$25:$L$25</c:f>
              <c:strCache>
                <c:ptCount val="11"/>
                <c:pt idx="0">
                  <c:v>2005</c:v>
                </c:pt>
                <c:pt idx="1">
                  <c:v>2006</c:v>
                </c:pt>
                <c:pt idx="2">
                  <c:v>2007</c:v>
                </c:pt>
                <c:pt idx="3">
                  <c:v>2008</c:v>
                </c:pt>
                <c:pt idx="4">
                  <c:v>2009</c:v>
                </c:pt>
                <c:pt idx="5">
                  <c:v>2010</c:v>
                </c:pt>
                <c:pt idx="6">
                  <c:v>2011</c:v>
                </c:pt>
                <c:pt idx="7">
                  <c:v>2012</c:v>
                </c:pt>
                <c:pt idx="8">
                  <c:v>ene-14</c:v>
                </c:pt>
                <c:pt idx="9">
                  <c:v>feb-14</c:v>
                </c:pt>
                <c:pt idx="10">
                  <c:v>mar-14</c:v>
                </c:pt>
              </c:strCache>
            </c:strRef>
          </c:cat>
          <c:val>
            <c:numRef>
              <c:f>cuadro2!$B$26:$L$26</c:f>
              <c:numCache>
                <c:formatCode>General</c:formatCode>
                <c:ptCount val="11"/>
                <c:pt idx="0">
                  <c:v>2212</c:v>
                </c:pt>
                <c:pt idx="1">
                  <c:v>2675</c:v>
                </c:pt>
                <c:pt idx="2">
                  <c:v>3673</c:v>
                </c:pt>
                <c:pt idx="3">
                  <c:v>5256</c:v>
                </c:pt>
                <c:pt idx="4">
                  <c:v>4797</c:v>
                </c:pt>
                <c:pt idx="5">
                  <c:v>4710</c:v>
                </c:pt>
                <c:pt idx="6">
                  <c:v>5059</c:v>
                </c:pt>
                <c:pt idx="7">
                  <c:v>5436</c:v>
                </c:pt>
                <c:pt idx="8">
                  <c:v>6101</c:v>
                </c:pt>
                <c:pt idx="9">
                  <c:v>6101</c:v>
                </c:pt>
                <c:pt idx="10">
                  <c:v>6232</c:v>
                </c:pt>
              </c:numCache>
            </c:numRef>
          </c:val>
          <c:smooth val="0"/>
        </c:ser>
        <c:ser>
          <c:idx val="1"/>
          <c:order val="1"/>
          <c:tx>
            <c:strRef>
              <c:f>cuadro2!$A$27</c:f>
              <c:strCache>
                <c:ptCount val="1"/>
                <c:pt idx="0">
                  <c:v>Externa</c:v>
                </c:pt>
              </c:strCache>
            </c:strRef>
          </c:tx>
          <c:dLbls>
            <c:dLbl>
              <c:idx val="0"/>
              <c:layout>
                <c:manualLayout>
                  <c:x val="1.0178117048346039E-2"/>
                  <c:y val="-3.6951495779091797E-3"/>
                </c:manualLayout>
              </c:layout>
              <c:dLblPos val="l"/>
              <c:showLegendKey val="0"/>
              <c:showVal val="1"/>
              <c:showCatName val="0"/>
              <c:showSerName val="0"/>
              <c:showPercent val="0"/>
              <c:showBubbleSize val="0"/>
              <c:extLst>
                <c:ext xmlns:c15="http://schemas.microsoft.com/office/drawing/2012/chart" uri="{CE6537A1-D6FC-4f65-9D91-7224C49458BB}"/>
              </c:extLst>
            </c:dLbl>
            <c:dLbl>
              <c:idx val="1"/>
              <c:layout>
                <c:manualLayout>
                  <c:x val="3.053435114503817E-2"/>
                  <c:y val="-3.3256346201182493E-2"/>
                </c:manualLayout>
              </c:layout>
              <c:dLblPos val="l"/>
              <c:showLegendKey val="0"/>
              <c:showVal val="1"/>
              <c:showCatName val="0"/>
              <c:showSerName val="0"/>
              <c:showPercent val="0"/>
              <c:showBubbleSize val="0"/>
              <c:extLst>
                <c:ext xmlns:c15="http://schemas.microsoft.com/office/drawing/2012/chart" uri="{CE6537A1-D6FC-4f65-9D91-7224C49458BB}"/>
              </c:extLst>
            </c:dLbl>
            <c:dLbl>
              <c:idx val="2"/>
              <c:layout>
                <c:manualLayout>
                  <c:x val="2.6463104325699784E-2"/>
                  <c:y val="2.956119662327343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3"/>
              <c:layout>
                <c:manualLayout>
                  <c:x val="2.6463104325699784E-2"/>
                  <c:y val="-2.586604704536425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4"/>
              <c:layout>
                <c:manualLayout>
                  <c:x val="1.0178117048346058E-2"/>
                  <c:y val="-1.478059831163672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5"/>
              <c:layout>
                <c:manualLayout>
                  <c:x val="1.4249363867684479E-2"/>
                  <c:y val="-1.1085448733727545E-2"/>
                </c:manualLayout>
              </c:layout>
              <c:dLblPos val="l"/>
              <c:showLegendKey val="0"/>
              <c:showVal val="1"/>
              <c:showCatName val="0"/>
              <c:showSerName val="0"/>
              <c:showPercent val="0"/>
              <c:showBubbleSize val="0"/>
              <c:extLst>
                <c:ext xmlns:c15="http://schemas.microsoft.com/office/drawing/2012/chart" uri="{CE6537A1-D6FC-4f65-9D91-7224C49458BB}"/>
              </c:extLst>
            </c:dLbl>
            <c:dLbl>
              <c:idx val="6"/>
              <c:layout>
                <c:manualLayout>
                  <c:x val="6.1068702290076413E-3"/>
                  <c:y val="-1.1085448733727545E-2"/>
                </c:manualLayout>
              </c:layout>
              <c:dLblPos val="l"/>
              <c:showLegendKey val="0"/>
              <c:showVal val="1"/>
              <c:showCatName val="0"/>
              <c:showSerName val="0"/>
              <c:showPercent val="0"/>
              <c:showBubbleSize val="0"/>
              <c:extLst>
                <c:ext xmlns:c15="http://schemas.microsoft.com/office/drawing/2012/chart" uri="{CE6537A1-D6FC-4f65-9D91-7224C49458BB}"/>
              </c:extLst>
            </c:dLbl>
            <c:dLbl>
              <c:idx val="7"/>
              <c:layout>
                <c:manualLayout>
                  <c:x val="3.2569974554707427E-2"/>
                  <c:y val="4.0646645357000896E-2"/>
                </c:manualLayout>
              </c:layout>
              <c:dLblPos val="l"/>
              <c:showLegendKey val="0"/>
              <c:showVal val="1"/>
              <c:showCatName val="0"/>
              <c:showSerName val="0"/>
              <c:showPercent val="0"/>
              <c:showBubbleSize val="0"/>
              <c:extLst>
                <c:ext xmlns:c15="http://schemas.microsoft.com/office/drawing/2012/chart" uri="{CE6537A1-D6FC-4f65-9D91-7224C49458BB}"/>
              </c:extLst>
            </c:dLbl>
            <c:dLbl>
              <c:idx val="8"/>
              <c:layout>
                <c:manualLayout>
                  <c:x val="3.053435114503817E-2"/>
                  <c:y val="3.325634620118258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9"/>
              <c:layout>
                <c:manualLayout>
                  <c:x val="3.053435114503817E-2"/>
                  <c:y val="2.586604704536425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10"/>
              <c:layout>
                <c:manualLayout>
                  <c:x val="3.053435114503817E-2"/>
                  <c:y val="2.5866047045364254E-2"/>
                </c:manualLayout>
              </c:layout>
              <c:dLblPos val="l"/>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S" sz="1000" b="1"/>
                </a:pPr>
                <a:endParaRPr lang="es-B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cuadro2!$B$25:$L$25</c:f>
              <c:strCache>
                <c:ptCount val="11"/>
                <c:pt idx="0">
                  <c:v>2005</c:v>
                </c:pt>
                <c:pt idx="1">
                  <c:v>2006</c:v>
                </c:pt>
                <c:pt idx="2">
                  <c:v>2007</c:v>
                </c:pt>
                <c:pt idx="3">
                  <c:v>2008</c:v>
                </c:pt>
                <c:pt idx="4">
                  <c:v>2009</c:v>
                </c:pt>
                <c:pt idx="5">
                  <c:v>2010</c:v>
                </c:pt>
                <c:pt idx="6">
                  <c:v>2011</c:v>
                </c:pt>
                <c:pt idx="7">
                  <c:v>2012</c:v>
                </c:pt>
                <c:pt idx="8">
                  <c:v>ene-14</c:v>
                </c:pt>
                <c:pt idx="9">
                  <c:v>feb-14</c:v>
                </c:pt>
                <c:pt idx="10">
                  <c:v>mar-14</c:v>
                </c:pt>
              </c:strCache>
            </c:strRef>
          </c:cat>
          <c:val>
            <c:numRef>
              <c:f>cuadro2!$B$27:$L$27</c:f>
              <c:numCache>
                <c:formatCode>General</c:formatCode>
                <c:ptCount val="11"/>
                <c:pt idx="0">
                  <c:v>4941</c:v>
                </c:pt>
                <c:pt idx="1">
                  <c:v>3242</c:v>
                </c:pt>
                <c:pt idx="2">
                  <c:v>2184</c:v>
                </c:pt>
                <c:pt idx="3">
                  <c:v>2438</c:v>
                </c:pt>
                <c:pt idx="4">
                  <c:v>2594</c:v>
                </c:pt>
                <c:pt idx="5">
                  <c:v>2865</c:v>
                </c:pt>
                <c:pt idx="6">
                  <c:v>3493</c:v>
                </c:pt>
                <c:pt idx="7">
                  <c:v>4196</c:v>
                </c:pt>
                <c:pt idx="8">
                  <c:v>5265</c:v>
                </c:pt>
                <c:pt idx="9">
                  <c:v>5265</c:v>
                </c:pt>
                <c:pt idx="10">
                  <c:v>5278</c:v>
                </c:pt>
              </c:numCache>
            </c:numRef>
          </c:val>
          <c:smooth val="0"/>
        </c:ser>
        <c:ser>
          <c:idx val="2"/>
          <c:order val="2"/>
          <c:tx>
            <c:strRef>
              <c:f>cuadro2!$A$28</c:f>
              <c:strCache>
                <c:ptCount val="1"/>
                <c:pt idx="0">
                  <c:v>Total</c:v>
                </c:pt>
              </c:strCache>
            </c:strRef>
          </c:tx>
          <c:dLbls>
            <c:dLbl>
              <c:idx val="0"/>
              <c:layout>
                <c:manualLayout>
                  <c:x val="1.6284987277353696E-2"/>
                  <c:y val="-3.6951495779091797E-3"/>
                </c:manualLayout>
              </c:layout>
              <c:dLblPos val="l"/>
              <c:showLegendKey val="0"/>
              <c:showVal val="1"/>
              <c:showCatName val="0"/>
              <c:showSerName val="0"/>
              <c:showPercent val="0"/>
              <c:showBubbleSize val="0"/>
              <c:extLst>
                <c:ext xmlns:c15="http://schemas.microsoft.com/office/drawing/2012/chart" uri="{CE6537A1-D6FC-4f65-9D91-7224C49458BB}"/>
              </c:extLst>
            </c:dLbl>
            <c:dLbl>
              <c:idx val="1"/>
              <c:layout>
                <c:manualLayout>
                  <c:x val="3.2569974554707413E-2"/>
                  <c:y val="-2.956119662327343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2"/>
              <c:layout>
                <c:manualLayout>
                  <c:x val="2.8498727735368958E-2"/>
                  <c:y val="-2.5866338002024016E-2"/>
                </c:manualLayout>
              </c:layout>
              <c:dLblPos val="l"/>
              <c:showLegendKey val="0"/>
              <c:showVal val="1"/>
              <c:showCatName val="0"/>
              <c:showSerName val="0"/>
              <c:showPercent val="0"/>
              <c:showBubbleSize val="0"/>
              <c:extLst>
                <c:ext xmlns:c15="http://schemas.microsoft.com/office/drawing/2012/chart" uri="{CE6537A1-D6FC-4f65-9D91-7224C49458BB}"/>
              </c:extLst>
            </c:dLbl>
            <c:dLbl>
              <c:idx val="3"/>
              <c:layout>
                <c:manualLayout>
                  <c:x val="2.4427480916030534E-2"/>
                  <c:y val="-2.2170897467455097E-2"/>
                </c:manualLayout>
              </c:layout>
              <c:dLblPos val="l"/>
              <c:showLegendKey val="0"/>
              <c:showVal val="1"/>
              <c:showCatName val="0"/>
              <c:showSerName val="0"/>
              <c:showPercent val="0"/>
              <c:showBubbleSize val="0"/>
              <c:extLst>
                <c:ext xmlns:c15="http://schemas.microsoft.com/office/drawing/2012/chart" uri="{CE6537A1-D6FC-4f65-9D91-7224C49458BB}"/>
              </c:extLst>
            </c:dLbl>
            <c:dLbl>
              <c:idx val="4"/>
              <c:layout>
                <c:manualLayout>
                  <c:x val="3.2569974554707413E-2"/>
                  <c:y val="-2.2170897467455097E-2"/>
                </c:manualLayout>
              </c:layout>
              <c:dLblPos val="l"/>
              <c:showLegendKey val="0"/>
              <c:showVal val="1"/>
              <c:showCatName val="0"/>
              <c:showSerName val="0"/>
              <c:showPercent val="0"/>
              <c:showBubbleSize val="0"/>
              <c:extLst>
                <c:ext xmlns:c15="http://schemas.microsoft.com/office/drawing/2012/chart" uri="{CE6537A1-D6FC-4f65-9D91-7224C49458BB}"/>
              </c:extLst>
            </c:dLbl>
            <c:dLbl>
              <c:idx val="5"/>
              <c:layout>
                <c:manualLayout>
                  <c:x val="2.6463104325699784E-2"/>
                  <c:y val="-2.586604704536425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6"/>
              <c:layout>
                <c:manualLayout>
                  <c:x val="2.8498727735368958E-2"/>
                  <c:y val="-1.8475747889545868E-2"/>
                </c:manualLayout>
              </c:layout>
              <c:dLblPos val="l"/>
              <c:showLegendKey val="0"/>
              <c:showVal val="1"/>
              <c:showCatName val="0"/>
              <c:showSerName val="0"/>
              <c:showPercent val="0"/>
              <c:showBubbleSize val="0"/>
              <c:extLst>
                <c:ext xmlns:c15="http://schemas.microsoft.com/office/drawing/2012/chart" uri="{CE6537A1-D6FC-4f65-9D91-7224C49458BB}"/>
              </c:extLst>
            </c:dLbl>
            <c:dLbl>
              <c:idx val="7"/>
              <c:layout>
                <c:manualLayout>
                  <c:x val="2.2391857506361378E-2"/>
                  <c:y val="-3.3256346201182584E-2"/>
                </c:manualLayout>
              </c:layout>
              <c:dLblPos val="l"/>
              <c:showLegendKey val="0"/>
              <c:showVal val="1"/>
              <c:showCatName val="0"/>
              <c:showSerName val="0"/>
              <c:showPercent val="0"/>
              <c:showBubbleSize val="0"/>
              <c:extLst>
                <c:ext xmlns:c15="http://schemas.microsoft.com/office/drawing/2012/chart" uri="{CE6537A1-D6FC-4f65-9D91-7224C49458BB}"/>
              </c:extLst>
            </c:dLbl>
            <c:dLbl>
              <c:idx val="8"/>
              <c:layout>
                <c:manualLayout>
                  <c:x val="1.8320610687022915E-2"/>
                  <c:y val="-2.9561196623273472E-2"/>
                </c:manualLayout>
              </c:layout>
              <c:dLblPos val="l"/>
              <c:showLegendKey val="0"/>
              <c:showVal val="1"/>
              <c:showCatName val="0"/>
              <c:showSerName val="0"/>
              <c:showPercent val="0"/>
              <c:showBubbleSize val="0"/>
              <c:extLst>
                <c:ext xmlns:c15="http://schemas.microsoft.com/office/drawing/2012/chart" uri="{CE6537A1-D6FC-4f65-9D91-7224C49458BB}"/>
              </c:extLst>
            </c:dLbl>
            <c:dLbl>
              <c:idx val="9"/>
              <c:layout>
                <c:manualLayout>
                  <c:x val="2.2391857506361378E-2"/>
                  <c:y val="2.9560905666613766E-2"/>
                </c:manualLayout>
              </c:layout>
              <c:dLblPos val="l"/>
              <c:showLegendKey val="0"/>
              <c:showVal val="1"/>
              <c:showCatName val="0"/>
              <c:showSerName val="0"/>
              <c:showPercent val="0"/>
              <c:showBubbleSize val="0"/>
              <c:extLst>
                <c:ext xmlns:c15="http://schemas.microsoft.com/office/drawing/2012/chart" uri="{CE6537A1-D6FC-4f65-9D91-7224C49458BB}"/>
              </c:extLst>
            </c:dLbl>
            <c:dLbl>
              <c:idx val="10"/>
              <c:layout>
                <c:manualLayout>
                  <c:x val="4.9824173209136527E-2"/>
                  <c:y val="-2.4479677773443009E-2"/>
                </c:manualLayout>
              </c:layout>
              <c:spPr/>
              <c:txPr>
                <a:bodyPr/>
                <a:lstStyle/>
                <a:p>
                  <a:pPr>
                    <a:defRPr lang="es-ES" sz="1300" b="1"/>
                  </a:pPr>
                  <a:endParaRPr lang="es-BO"/>
                </a:p>
              </c:txPr>
              <c:dLblPos val="l"/>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S" sz="1100" b="1"/>
                </a:pPr>
                <a:endParaRPr lang="es-B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cuadro2!$B$25:$L$25</c:f>
              <c:strCache>
                <c:ptCount val="11"/>
                <c:pt idx="0">
                  <c:v>2005</c:v>
                </c:pt>
                <c:pt idx="1">
                  <c:v>2006</c:v>
                </c:pt>
                <c:pt idx="2">
                  <c:v>2007</c:v>
                </c:pt>
                <c:pt idx="3">
                  <c:v>2008</c:v>
                </c:pt>
                <c:pt idx="4">
                  <c:v>2009</c:v>
                </c:pt>
                <c:pt idx="5">
                  <c:v>2010</c:v>
                </c:pt>
                <c:pt idx="6">
                  <c:v>2011</c:v>
                </c:pt>
                <c:pt idx="7">
                  <c:v>2012</c:v>
                </c:pt>
                <c:pt idx="8">
                  <c:v>ene-14</c:v>
                </c:pt>
                <c:pt idx="9">
                  <c:v>feb-14</c:v>
                </c:pt>
                <c:pt idx="10">
                  <c:v>mar-14</c:v>
                </c:pt>
              </c:strCache>
            </c:strRef>
          </c:cat>
          <c:val>
            <c:numRef>
              <c:f>cuadro2!$B$28:$L$28</c:f>
              <c:numCache>
                <c:formatCode>General</c:formatCode>
                <c:ptCount val="11"/>
                <c:pt idx="0">
                  <c:v>7152</c:v>
                </c:pt>
                <c:pt idx="1">
                  <c:v>5917</c:v>
                </c:pt>
                <c:pt idx="2">
                  <c:v>5857</c:v>
                </c:pt>
                <c:pt idx="3">
                  <c:v>7094</c:v>
                </c:pt>
                <c:pt idx="4">
                  <c:v>7391</c:v>
                </c:pt>
                <c:pt idx="5">
                  <c:v>7575</c:v>
                </c:pt>
                <c:pt idx="6">
                  <c:v>8536</c:v>
                </c:pt>
                <c:pt idx="7">
                  <c:v>8866</c:v>
                </c:pt>
                <c:pt idx="8">
                  <c:v>10701</c:v>
                </c:pt>
                <c:pt idx="9">
                  <c:v>10701</c:v>
                </c:pt>
                <c:pt idx="10">
                  <c:v>11510</c:v>
                </c:pt>
              </c:numCache>
            </c:numRef>
          </c:val>
          <c:smooth val="0"/>
        </c:ser>
        <c:dLbls>
          <c:showLegendKey val="0"/>
          <c:showVal val="1"/>
          <c:showCatName val="0"/>
          <c:showSerName val="0"/>
          <c:showPercent val="0"/>
          <c:showBubbleSize val="0"/>
        </c:dLbls>
        <c:marker val="1"/>
        <c:smooth val="0"/>
        <c:axId val="325403360"/>
        <c:axId val="325402184"/>
      </c:lineChart>
      <c:catAx>
        <c:axId val="325403360"/>
        <c:scaling>
          <c:orientation val="minMax"/>
        </c:scaling>
        <c:delete val="0"/>
        <c:axPos val="b"/>
        <c:numFmt formatCode="General" sourceLinked="0"/>
        <c:majorTickMark val="none"/>
        <c:minorTickMark val="none"/>
        <c:tickLblPos val="nextTo"/>
        <c:txPr>
          <a:bodyPr/>
          <a:lstStyle/>
          <a:p>
            <a:pPr>
              <a:defRPr lang="es-ES" sz="1050" b="1"/>
            </a:pPr>
            <a:endParaRPr lang="es-BO"/>
          </a:p>
        </c:txPr>
        <c:crossAx val="325402184"/>
        <c:crosses val="autoZero"/>
        <c:auto val="1"/>
        <c:lblAlgn val="ctr"/>
        <c:lblOffset val="100"/>
        <c:noMultiLvlLbl val="0"/>
      </c:catAx>
      <c:valAx>
        <c:axId val="325402184"/>
        <c:scaling>
          <c:orientation val="minMax"/>
        </c:scaling>
        <c:delete val="0"/>
        <c:axPos val="l"/>
        <c:majorGridlines/>
        <c:numFmt formatCode="General" sourceLinked="1"/>
        <c:majorTickMark val="none"/>
        <c:minorTickMark val="none"/>
        <c:tickLblPos val="nextTo"/>
        <c:txPr>
          <a:bodyPr/>
          <a:lstStyle/>
          <a:p>
            <a:pPr>
              <a:defRPr lang="es-ES" sz="1050" b="1"/>
            </a:pPr>
            <a:endParaRPr lang="es-BO"/>
          </a:p>
        </c:txPr>
        <c:crossAx val="325403360"/>
        <c:crosses val="autoZero"/>
        <c:crossBetween val="between"/>
      </c:valAx>
    </c:plotArea>
    <c:legend>
      <c:legendPos val="b"/>
      <c:overlay val="0"/>
      <c:txPr>
        <a:bodyPr/>
        <a:lstStyle/>
        <a:p>
          <a:pPr>
            <a:defRPr lang="es-ES" sz="1050" b="1"/>
          </a:pPr>
          <a:endParaRPr lang="es-BO"/>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0.90179</cdr:x>
      <cdr:y>0.03896</cdr:y>
    </cdr:from>
    <cdr:to>
      <cdr:x>0.90912</cdr:x>
      <cdr:y>0.14607</cdr:y>
    </cdr:to>
    <cdr:sp macro="" textlink="">
      <cdr:nvSpPr>
        <cdr:cNvPr id="5" name="4 Flecha arriba"/>
        <cdr:cNvSpPr/>
      </cdr:nvSpPr>
      <cdr:spPr>
        <a:xfrm xmlns:a="http://schemas.openxmlformats.org/drawingml/2006/main">
          <a:off x="7215239" y="214314"/>
          <a:ext cx="58648" cy="589183"/>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BO"/>
        </a:p>
      </cdr:txBody>
    </cdr:sp>
  </cdr:relSizeAnchor>
  <cdr:relSizeAnchor xmlns:cdr="http://schemas.openxmlformats.org/drawingml/2006/chartDrawing">
    <cdr:from>
      <cdr:x>0.17857</cdr:x>
      <cdr:y>0.01299</cdr:y>
    </cdr:from>
    <cdr:to>
      <cdr:x>0.1875</cdr:x>
      <cdr:y>0.09091</cdr:y>
    </cdr:to>
    <cdr:sp macro="" textlink="">
      <cdr:nvSpPr>
        <cdr:cNvPr id="6" name="1 Flecha arriba"/>
        <cdr:cNvSpPr/>
      </cdr:nvSpPr>
      <cdr:spPr>
        <a:xfrm xmlns:a="http://schemas.openxmlformats.org/drawingml/2006/main" flipV="1">
          <a:off x="1428761" y="71438"/>
          <a:ext cx="71450" cy="428616"/>
        </a:xfrm>
        <a:prstGeom xmlns:a="http://schemas.openxmlformats.org/drawingml/2006/main" prst="upArrow">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s-BO"/>
        </a:p>
      </cdr:txBody>
    </cdr:sp>
  </cdr:relSizeAnchor>
  <cdr:relSizeAnchor xmlns:cdr="http://schemas.openxmlformats.org/drawingml/2006/chartDrawing">
    <cdr:from>
      <cdr:x>0.17857</cdr:x>
      <cdr:y>0.02597</cdr:y>
    </cdr:from>
    <cdr:to>
      <cdr:x>0.90179</cdr:x>
      <cdr:y>0.11688</cdr:y>
    </cdr:to>
    <cdr:sp macro="" textlink="">
      <cdr:nvSpPr>
        <cdr:cNvPr id="7" name="6 CuadroTexto"/>
        <cdr:cNvSpPr txBox="1"/>
      </cdr:nvSpPr>
      <cdr:spPr>
        <a:xfrm xmlns:a="http://schemas.openxmlformats.org/drawingml/2006/main">
          <a:off x="1428761" y="142876"/>
          <a:ext cx="5786478" cy="50007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BO" sz="1800" b="1" dirty="0" smtClean="0">
              <a:solidFill>
                <a:schemeClr val="tx1"/>
              </a:solidFill>
            </a:rPr>
            <a:t>(BAJA)        </a:t>
          </a:r>
          <a:r>
            <a:rPr lang="es-BO" sz="2000" b="1" dirty="0" smtClean="0">
              <a:solidFill>
                <a:schemeClr val="tx1"/>
              </a:solidFill>
            </a:rPr>
            <a:t>CRÉDITOS EMPRESAS PÚBLICAS</a:t>
          </a:r>
          <a:r>
            <a:rPr lang="es-BO" sz="1800" b="1" dirty="0" smtClean="0">
              <a:solidFill>
                <a:schemeClr val="tx1"/>
              </a:solidFill>
            </a:rPr>
            <a:t>       (SUBE)</a:t>
          </a:r>
          <a:endParaRPr lang="es-BO" sz="180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7786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26424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6921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6030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5860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0559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429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874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13437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2862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98887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86936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50270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047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86554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1789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446308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06739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6884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58214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32506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97328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3338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43793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355003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5617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53631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0995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60836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3063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54483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93038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68698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6517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94611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171998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43153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34893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8" name="7 Marcador de pie de página"/>
          <p:cNvSpPr>
            <a:spLocks noGrp="1"/>
          </p:cNvSpPr>
          <p:nvPr>
            <p:ph type="ftr" sz="quarter" idx="11"/>
          </p:nvPr>
        </p:nvSpPr>
        <p:spPr/>
        <p:txBody>
          <a:bodyPr/>
          <a:lstStyle/>
          <a:p>
            <a:endParaRPr lang="es-BO"/>
          </a:p>
        </p:txBody>
      </p:sp>
      <p:sp>
        <p:nvSpPr>
          <p:cNvPr id="9" name="8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19878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19332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91899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8822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04029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90753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362316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233787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04527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2896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4" name="3 Marcador de pie de página"/>
          <p:cNvSpPr>
            <a:spLocks noGrp="1"/>
          </p:cNvSpPr>
          <p:nvPr>
            <p:ph type="ftr" sz="quarter" idx="11"/>
          </p:nvPr>
        </p:nvSpPr>
        <p:spPr/>
        <p:txBody>
          <a:bodyPr/>
          <a:lstStyle/>
          <a:p>
            <a:endParaRPr lang="es-BO"/>
          </a:p>
        </p:txBody>
      </p:sp>
      <p:sp>
        <p:nvSpPr>
          <p:cNvPr id="5" name="4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667652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66651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38457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19911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544709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69834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27884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7191348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2936868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90247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3" name="2 Marcador de pie de página"/>
          <p:cNvSpPr>
            <a:spLocks noGrp="1"/>
          </p:cNvSpPr>
          <p:nvPr>
            <p:ph type="ftr" sz="quarter" idx="11"/>
          </p:nvPr>
        </p:nvSpPr>
        <p:spPr/>
        <p:txBody>
          <a:bodyPr/>
          <a:lstStyle/>
          <a:p>
            <a:endParaRPr lang="es-BO"/>
          </a:p>
        </p:txBody>
      </p:sp>
      <p:sp>
        <p:nvSpPr>
          <p:cNvPr id="4" name="3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149845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274792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713990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3420185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569138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38917736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273990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94518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B6B1EF-C333-4896-AB34-A0168DC6602E}" type="datetimeFigureOut">
              <a:rPr lang="es-BO" smtClean="0"/>
              <a:pPr/>
              <a:t>01/10/2014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6B1EF-C333-4896-AB34-A0168DC6602E}" type="datetimeFigureOut">
              <a:rPr lang="es-BO" smtClean="0"/>
              <a:pPr/>
              <a:t>01/10/2014</a:t>
            </a:fld>
            <a:endParaRPr lang="es-B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CDCA1-7688-4091-A847-B328DE170F66}" type="slidenum">
              <a:rPr lang="es-BO" smtClean="0"/>
              <a:pPr/>
              <a:t>‹Nº›</a:t>
            </a:fld>
            <a:endParaRPr lang="es-B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AF7E4-0DCD-4E3E-8705-6106D7FA816D}"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86467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F1CD-1369-4C30-9593-5A64326BE61C}" type="datetimeFigureOut">
              <a:rPr lang="es-BO" smtClean="0">
                <a:solidFill>
                  <a:prstClr val="black">
                    <a:tint val="75000"/>
                  </a:prstClr>
                </a:solidFill>
                <a:cs typeface="Arial" pitchFamily="34" charset="0"/>
              </a:rPr>
              <a:pPr/>
              <a:t>01/10/2014</a:t>
            </a:fld>
            <a:endParaRPr lang="es-BO">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1454-AB16-4072-8082-FC983460A351}" type="slidenum">
              <a:rPr lang="es-BO" smtClean="0">
                <a:solidFill>
                  <a:prstClr val="black">
                    <a:tint val="75000"/>
                  </a:prstClr>
                </a:solidFill>
                <a:cs typeface="Arial" pitchFamily="34" charset="0"/>
              </a:rPr>
              <a:pPr/>
              <a:t>‹Nº›</a:t>
            </a:fld>
            <a:endParaRPr lang="es-BO">
              <a:solidFill>
                <a:prstClr val="black">
                  <a:tint val="75000"/>
                </a:prstClr>
              </a:solidFill>
              <a:cs typeface="Arial" pitchFamily="34" charset="0"/>
            </a:endParaRPr>
          </a:p>
        </p:txBody>
      </p:sp>
    </p:spTree>
    <p:extLst>
      <p:ext uri="{BB962C8B-B14F-4D97-AF65-F5344CB8AC3E}">
        <p14:creationId xmlns:p14="http://schemas.microsoft.com/office/powerpoint/2010/main" val="3680370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22918-3581-480D-8B2F-C5E107BFD27B}"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62007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1B7D8-14E0-4A70-8734-BE7FE0F5A503}" type="datetimeFigureOut">
              <a:rPr lang="es-BO" smtClean="0">
                <a:solidFill>
                  <a:prstClr val="black">
                    <a:tint val="75000"/>
                  </a:prstClr>
                </a:solidFill>
              </a:rPr>
              <a:pPr/>
              <a:t>01/10/2014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41567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F17FD6-85AA-4373-8A13-7F807D675363}" type="datetimeFigureOut">
              <a:rPr lang="es-BO" smtClean="0">
                <a:solidFill>
                  <a:prstClr val="black">
                    <a:tint val="75000"/>
                  </a:prstClr>
                </a:solidFill>
              </a:rPr>
              <a:pPr/>
              <a:t>01/10/2014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948625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6EB0E-9A86-435B-93B7-1A1BB097BE96}" type="datetimeFigureOut">
              <a:rPr lang="es-BO" smtClean="0">
                <a:solidFill>
                  <a:prstClr val="black">
                    <a:tint val="75000"/>
                  </a:prstClr>
                </a:solidFill>
              </a:rPr>
              <a:pPr/>
              <a:t>01/10/2014</a:t>
            </a:fld>
            <a:endParaRPr lang="es-BO" dirty="0">
              <a:solidFill>
                <a:prstClr val="black">
                  <a:tint val="75000"/>
                </a:prstClr>
              </a:solidFill>
            </a:endParaRPr>
          </a:p>
        </p:txBody>
      </p:sp>
      <p:sp>
        <p:nvSpPr>
          <p:cNvPr id="5" name="4 Marcador de pie de página"/>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6EBCE-E900-4BEA-91F3-F80CCCFA9305}" type="slidenum">
              <a:rPr lang="es-BO" smtClean="0">
                <a:solidFill>
                  <a:prstClr val="black">
                    <a:tint val="75000"/>
                  </a:prstClr>
                </a:solidFill>
              </a:rPr>
              <a:pPr/>
              <a:t>‹Nº›</a:t>
            </a:fld>
            <a:endParaRPr lang="es-BO" dirty="0">
              <a:solidFill>
                <a:prstClr val="black">
                  <a:tint val="75000"/>
                </a:prstClr>
              </a:solidFill>
            </a:endParaRPr>
          </a:p>
        </p:txBody>
      </p:sp>
    </p:spTree>
    <p:extLst>
      <p:ext uri="{BB962C8B-B14F-4D97-AF65-F5344CB8AC3E}">
        <p14:creationId xmlns:p14="http://schemas.microsoft.com/office/powerpoint/2010/main" val="7284478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7999"/>
          </a:xfrm>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4800" smtClean="0"/>
              <a:t> BOLIVIA: EL “NUEVO MODELO DE DESARROLLO” EN NUMEROS REALES PERIODO 2006-2014  </a:t>
            </a:r>
            <a:endParaRPr lang="es-BO" sz="48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Gráfico"/>
          <p:cNvGraphicFramePr/>
          <p:nvPr/>
        </p:nvGraphicFramePr>
        <p:xfrm>
          <a:off x="214282" y="1357298"/>
          <a:ext cx="8715436"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541624" y="74519"/>
            <a:ext cx="6000792" cy="1354217"/>
          </a:xfrm>
          <a:prstGeom prst="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ESTAÑO</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a:t>
            </a:r>
            <a:r>
              <a:rPr lang="es-BO" sz="2800" b="1" dirty="0"/>
              <a:t>US/LF)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8690" y="1428736"/>
            <a:ext cx="7772400" cy="3500462"/>
          </a:xfrm>
        </p:spPr>
        <p:style>
          <a:lnRef idx="0">
            <a:schemeClr val="accent6"/>
          </a:lnRef>
          <a:fillRef idx="3">
            <a:schemeClr val="accent6"/>
          </a:fillRef>
          <a:effectRef idx="3">
            <a:schemeClr val="accent6"/>
          </a:effectRef>
          <a:fontRef idx="minor">
            <a:schemeClr val="lt1"/>
          </a:fontRef>
        </p:style>
        <p:txBody>
          <a:bodyPr>
            <a:noAutofit/>
          </a:bodyPr>
          <a:lstStyle/>
          <a:p>
            <a:pPr>
              <a:defRPr sz="1800" b="1" i="0" u="none" strike="noStrike" kern="1200" baseline="0">
                <a:solidFill>
                  <a:sysClr val="windowText" lastClr="000000"/>
                </a:solidFill>
                <a:latin typeface="+mn-lt"/>
                <a:ea typeface="+mn-ea"/>
                <a:cs typeface="+mn-cs"/>
              </a:defRPr>
            </a:pPr>
            <a:r>
              <a:rPr lang="es-BO" sz="3200" b="1" dirty="0" smtClean="0">
                <a:solidFill>
                  <a:sysClr val="windowText" lastClr="000000"/>
                </a:solidFill>
              </a:rPr>
              <a:t/>
            </a:r>
            <a:br>
              <a:rPr lang="es-BO" sz="3200" b="1" dirty="0" smtClean="0">
                <a:solidFill>
                  <a:sysClr val="windowText" lastClr="000000"/>
                </a:solidFill>
              </a:rPr>
            </a:br>
            <a:r>
              <a:rPr lang="es-BO" sz="3200" b="1" dirty="0" smtClean="0">
                <a:solidFill>
                  <a:sysClr val="windowText" lastClr="000000"/>
                </a:solidFill>
              </a:rPr>
              <a:t/>
            </a:r>
            <a:br>
              <a:rPr lang="es-BO" sz="3200" b="1" dirty="0" smtClean="0">
                <a:solidFill>
                  <a:sysClr val="windowText" lastClr="000000"/>
                </a:solidFill>
              </a:rPr>
            </a:br>
            <a:r>
              <a:rPr lang="es-BO" sz="3200" b="1" dirty="0" smtClean="0">
                <a:solidFill>
                  <a:sysClr val="windowText" lastClr="000000"/>
                </a:solidFill>
              </a:rPr>
              <a:t>PRECIOS </a:t>
            </a:r>
            <a:r>
              <a:rPr lang="es-BO" sz="3200" b="1" dirty="0">
                <a:solidFill>
                  <a:sysClr val="windowText" lastClr="000000"/>
                </a:solidFill>
              </a:rPr>
              <a:t>DE </a:t>
            </a:r>
            <a:r>
              <a:rPr lang="es-BO" sz="3200" b="1" dirty="0" smtClean="0">
                <a:solidFill>
                  <a:sysClr val="windowText" lastClr="000000"/>
                </a:solidFill>
              </a:rPr>
              <a:t>MINERALES</a:t>
            </a:r>
            <a:br>
              <a:rPr lang="es-BO" sz="3200" b="1" dirty="0" smtClean="0">
                <a:solidFill>
                  <a:sysClr val="windowText" lastClr="000000"/>
                </a:solidFill>
              </a:rPr>
            </a:br>
            <a:r>
              <a:rPr lang="es-BO" sz="3200" b="1" dirty="0">
                <a:solidFill>
                  <a:sysClr val="windowText" lastClr="000000"/>
                </a:solidFill>
              </a:rPr>
              <a:t/>
            </a:r>
            <a:br>
              <a:rPr lang="es-BO" sz="3200" b="1" dirty="0">
                <a:solidFill>
                  <a:sysClr val="windowText" lastClr="000000"/>
                </a:solidFill>
              </a:rPr>
            </a:br>
            <a:r>
              <a:rPr lang="es-BO" sz="3200" b="1" dirty="0">
                <a:solidFill>
                  <a:sysClr val="windowText" lastClr="000000"/>
                </a:solidFill>
              </a:rPr>
              <a:t/>
            </a:r>
            <a:br>
              <a:rPr lang="es-BO" sz="3200" b="1" dirty="0">
                <a:solidFill>
                  <a:sysClr val="windowText" lastClr="000000"/>
                </a:solidFill>
              </a:rPr>
            </a:br>
            <a:r>
              <a:rPr lang="es-BO" sz="3200" b="1" dirty="0">
                <a:solidFill>
                  <a:sysClr val="windowText" lastClr="000000"/>
                </a:solidFill>
              </a:rPr>
              <a:t>ORO – PLATA</a:t>
            </a:r>
            <a:br>
              <a:rPr lang="es-BO" sz="3200" b="1" dirty="0">
                <a:solidFill>
                  <a:sysClr val="windowText" lastClr="000000"/>
                </a:solidFill>
              </a:rPr>
            </a:br>
            <a:r>
              <a:rPr lang="es-BO" sz="3200" b="1" dirty="0">
                <a:solidFill>
                  <a:sysClr val="windowText" lastClr="000000"/>
                </a:solidFill>
              </a:rPr>
              <a:t>($US/O.T)</a:t>
            </a:r>
            <a:br>
              <a:rPr lang="es-BO" sz="3200" b="1" dirty="0">
                <a:solidFill>
                  <a:sysClr val="windowText" lastClr="000000"/>
                </a:solidFill>
              </a:rPr>
            </a:br>
            <a:endParaRPr lang="es-BO"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Gráfico"/>
          <p:cNvGraphicFramePr/>
          <p:nvPr/>
        </p:nvGraphicFramePr>
        <p:xfrm>
          <a:off x="214282" y="1428736"/>
          <a:ext cx="8643998" cy="5160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85918" y="74519"/>
            <a:ext cx="6000792" cy="13542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ORO</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($US/O.T.)</a:t>
            </a:r>
            <a:endParaRPr lang="es-BO"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2 Gráfico"/>
          <p:cNvGraphicFramePr/>
          <p:nvPr/>
        </p:nvGraphicFramePr>
        <p:xfrm>
          <a:off x="285720" y="1285860"/>
          <a:ext cx="8572560" cy="53578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85918" y="74519"/>
            <a:ext cx="6000792" cy="1354217"/>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PLATA</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($US/O.T.)</a:t>
            </a:r>
            <a:endParaRPr lang="es-BO"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0305"/>
            <a:ext cx="8229600" cy="831454"/>
          </a:xfrm>
        </p:spPr>
        <p:txBody>
          <a:bodyPr>
            <a:normAutofit fontScale="90000"/>
          </a:bodyPr>
          <a:lstStyle/>
          <a:p>
            <a:r>
              <a:rPr lang="es-BO" dirty="0" smtClean="0"/>
              <a:t>Bolivia: 2</a:t>
            </a:r>
            <a:r>
              <a:rPr lang="es-BO" sz="4000" dirty="0" smtClean="0"/>
              <a:t>do con mayor nivel de Pobreza en Sudamérica</a:t>
            </a:r>
            <a:endParaRPr lang="es-BO" dirty="0"/>
          </a:p>
        </p:txBody>
      </p:sp>
      <p:pic>
        <p:nvPicPr>
          <p:cNvPr id="6" name="Imagen 5"/>
          <p:cNvPicPr>
            <a:picLocks noChangeAspect="1"/>
          </p:cNvPicPr>
          <p:nvPr/>
        </p:nvPicPr>
        <p:blipFill>
          <a:blip r:embed="rId2"/>
          <a:stretch>
            <a:fillRect/>
          </a:stretch>
        </p:blipFill>
        <p:spPr>
          <a:xfrm>
            <a:off x="558199" y="1527109"/>
            <a:ext cx="8368823" cy="3687842"/>
          </a:xfrm>
          <a:prstGeom prst="rect">
            <a:avLst/>
          </a:prstGeom>
        </p:spPr>
      </p:pic>
      <p:sp>
        <p:nvSpPr>
          <p:cNvPr id="7" name="CuadroTexto 6"/>
          <p:cNvSpPr txBox="1"/>
          <p:nvPr/>
        </p:nvSpPr>
        <p:spPr>
          <a:xfrm>
            <a:off x="571472" y="5214950"/>
            <a:ext cx="1332416" cy="261610"/>
          </a:xfrm>
          <a:prstGeom prst="rect">
            <a:avLst/>
          </a:prstGeom>
          <a:noFill/>
        </p:spPr>
        <p:txBody>
          <a:bodyPr wrap="none" rtlCol="0">
            <a:spAutoFit/>
          </a:bodyPr>
          <a:lstStyle/>
          <a:p>
            <a:r>
              <a:rPr lang="es-BO" sz="1100" dirty="0" smtClean="0">
                <a:solidFill>
                  <a:prstClr val="black"/>
                </a:solidFill>
              </a:rPr>
              <a:t>Fuente: CEPAL 2013</a:t>
            </a:r>
            <a:endParaRPr lang="es-BO" sz="1100" dirty="0">
              <a:solidFill>
                <a:prstClr val="black"/>
              </a:solidFill>
            </a:endParaRPr>
          </a:p>
        </p:txBody>
      </p:sp>
      <p:sp>
        <p:nvSpPr>
          <p:cNvPr id="8" name="Flecha derecha 7"/>
          <p:cNvSpPr/>
          <p:nvPr/>
        </p:nvSpPr>
        <p:spPr>
          <a:xfrm rot="2148638">
            <a:off x="6629360" y="2125248"/>
            <a:ext cx="635024" cy="43948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9" name="8 CuadroTexto"/>
          <p:cNvSpPr txBox="1"/>
          <p:nvPr/>
        </p:nvSpPr>
        <p:spPr>
          <a:xfrm>
            <a:off x="500034" y="5657671"/>
            <a:ext cx="8143932" cy="1200329"/>
          </a:xfrm>
          <a:prstGeom prst="rect">
            <a:avLst/>
          </a:prstGeom>
          <a:noFill/>
        </p:spPr>
        <p:txBody>
          <a:bodyPr wrap="square" rtlCol="0">
            <a:spAutoFit/>
          </a:bodyPr>
          <a:lstStyle/>
          <a:p>
            <a:pPr algn="just"/>
            <a:r>
              <a:rPr lang="es-BO" dirty="0" smtClean="0">
                <a:solidFill>
                  <a:prstClr val="black"/>
                </a:solidFill>
              </a:rPr>
              <a:t>Según los datos de la </a:t>
            </a:r>
            <a:r>
              <a:rPr lang="es-BO" b="1" dirty="0" smtClean="0">
                <a:solidFill>
                  <a:prstClr val="black"/>
                </a:solidFill>
              </a:rPr>
              <a:t>CEPAL</a:t>
            </a:r>
            <a:r>
              <a:rPr lang="es-BO" dirty="0" smtClean="0">
                <a:solidFill>
                  <a:prstClr val="black"/>
                </a:solidFill>
              </a:rPr>
              <a:t>, la pobreza en Bolivia es de 42,4% la segunda peor después de Paraguay, tomando en cuenta que en estos últimos 9 años, el Gobierno ha dispuesto de 4 veces más recursos que en los anteriores gobiernos.</a:t>
            </a:r>
          </a:p>
          <a:p>
            <a:endParaRPr lang="es-BO" dirty="0">
              <a:solidFill>
                <a:prstClr val="black"/>
              </a:solidFill>
            </a:endParaRPr>
          </a:p>
        </p:txBody>
      </p:sp>
    </p:spTree>
    <p:extLst>
      <p:ext uri="{BB962C8B-B14F-4D97-AF65-F5344CB8AC3E}">
        <p14:creationId xmlns:p14="http://schemas.microsoft.com/office/powerpoint/2010/main" val="15289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500042"/>
            <a:ext cx="8024859" cy="50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echa izquierda 5"/>
          <p:cNvSpPr/>
          <p:nvPr/>
        </p:nvSpPr>
        <p:spPr>
          <a:xfrm rot="19465022">
            <a:off x="2327718" y="2422841"/>
            <a:ext cx="594462" cy="363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4" name="3 CuadroTexto"/>
          <p:cNvSpPr txBox="1"/>
          <p:nvPr/>
        </p:nvSpPr>
        <p:spPr>
          <a:xfrm>
            <a:off x="571472" y="5575245"/>
            <a:ext cx="7929618" cy="1354217"/>
          </a:xfrm>
          <a:prstGeom prst="rect">
            <a:avLst/>
          </a:prstGeom>
          <a:noFill/>
        </p:spPr>
        <p:txBody>
          <a:bodyPr wrap="square" rtlCol="0">
            <a:spAutoFit/>
          </a:bodyPr>
          <a:lstStyle/>
          <a:p>
            <a:r>
              <a:rPr lang="es-BO" sz="1600" dirty="0" smtClean="0">
                <a:solidFill>
                  <a:prstClr val="black"/>
                </a:solidFill>
              </a:rPr>
              <a:t>Según los datos del Banco Mundial, el salario mínimo de Bolivia es de $</a:t>
            </a:r>
            <a:r>
              <a:rPr lang="es-BO" sz="1600" dirty="0" err="1" smtClean="0">
                <a:solidFill>
                  <a:prstClr val="black"/>
                </a:solidFill>
              </a:rPr>
              <a:t>us</a:t>
            </a:r>
            <a:r>
              <a:rPr lang="es-BO" sz="1600" dirty="0" smtClean="0">
                <a:solidFill>
                  <a:prstClr val="black"/>
                </a:solidFill>
              </a:rPr>
              <a:t>. 209 dólares el peor de Sudamérica, tomando en cuenta que en estos últimos 9 años, el Gobierno ha dispuesto de 5 veces más recursos que en los anteriores gobiernos, por eso el crecimiento económico es mediocre.</a:t>
            </a:r>
          </a:p>
          <a:p>
            <a:endParaRPr lang="es-BO" sz="1600" dirty="0">
              <a:solidFill>
                <a:prstClr val="black"/>
              </a:solidFill>
            </a:endParaRPr>
          </a:p>
        </p:txBody>
      </p:sp>
    </p:spTree>
    <p:extLst>
      <p:ext uri="{BB962C8B-B14F-4D97-AF65-F5344CB8AC3E}">
        <p14:creationId xmlns:p14="http://schemas.microsoft.com/office/powerpoint/2010/main" val="35724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278"/>
            <a:ext cx="8229600" cy="771842"/>
          </a:xfrm>
        </p:spPr>
        <p:txBody>
          <a:bodyPr>
            <a:normAutofit fontScale="90000"/>
          </a:bodyPr>
          <a:lstStyle/>
          <a:p>
            <a:r>
              <a:rPr lang="es-BO" dirty="0"/>
              <a:t>Salud: </a:t>
            </a:r>
            <a:r>
              <a:rPr lang="es-BO" dirty="0" smtClean="0"/>
              <a:t>Bolivia último en Sudamérica</a:t>
            </a:r>
            <a:endParaRPr lang="es-BO" dirty="0"/>
          </a:p>
        </p:txBody>
      </p:sp>
      <p:pic>
        <p:nvPicPr>
          <p:cNvPr id="5" name="Imagen 4"/>
          <p:cNvPicPr>
            <a:picLocks noChangeAspect="1"/>
          </p:cNvPicPr>
          <p:nvPr/>
        </p:nvPicPr>
        <p:blipFill>
          <a:blip r:embed="rId2"/>
          <a:stretch>
            <a:fillRect/>
          </a:stretch>
        </p:blipFill>
        <p:spPr>
          <a:xfrm>
            <a:off x="457200" y="1188719"/>
            <a:ext cx="8239544" cy="4097669"/>
          </a:xfrm>
          <a:prstGeom prst="rect">
            <a:avLst/>
          </a:prstGeom>
        </p:spPr>
      </p:pic>
      <p:sp>
        <p:nvSpPr>
          <p:cNvPr id="6" name="Flecha izquierda 5"/>
          <p:cNvSpPr/>
          <p:nvPr/>
        </p:nvSpPr>
        <p:spPr>
          <a:xfrm rot="19314752">
            <a:off x="1283852" y="3760601"/>
            <a:ext cx="524585" cy="35894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7" name="CuadroTexto 6"/>
          <p:cNvSpPr txBox="1"/>
          <p:nvPr/>
        </p:nvSpPr>
        <p:spPr>
          <a:xfrm>
            <a:off x="428596" y="5286388"/>
            <a:ext cx="1830950" cy="261610"/>
          </a:xfrm>
          <a:prstGeom prst="rect">
            <a:avLst/>
          </a:prstGeom>
          <a:noFill/>
        </p:spPr>
        <p:txBody>
          <a:bodyPr wrap="none" rtlCol="0">
            <a:spAutoFit/>
          </a:bodyPr>
          <a:lstStyle/>
          <a:p>
            <a:r>
              <a:rPr lang="es-BO" sz="1100" dirty="0" smtClean="0">
                <a:solidFill>
                  <a:prstClr val="black"/>
                </a:solidFill>
              </a:rPr>
              <a:t>Fuente: Banco Mundial 2013</a:t>
            </a:r>
            <a:endParaRPr lang="es-BO" sz="1100" dirty="0">
              <a:solidFill>
                <a:prstClr val="black"/>
              </a:solidFill>
            </a:endParaRPr>
          </a:p>
        </p:txBody>
      </p:sp>
      <p:sp>
        <p:nvSpPr>
          <p:cNvPr id="8" name="7 CuadroTexto"/>
          <p:cNvSpPr txBox="1"/>
          <p:nvPr/>
        </p:nvSpPr>
        <p:spPr>
          <a:xfrm>
            <a:off x="428596" y="5572140"/>
            <a:ext cx="8001056" cy="954107"/>
          </a:xfrm>
          <a:prstGeom prst="rect">
            <a:avLst/>
          </a:prstGeom>
          <a:noFill/>
        </p:spPr>
        <p:txBody>
          <a:bodyPr wrap="square" rtlCol="0">
            <a:spAutoFit/>
          </a:bodyPr>
          <a:lstStyle/>
          <a:p>
            <a:pPr algn="just"/>
            <a:r>
              <a:rPr lang="es-BO" sz="1400" dirty="0" smtClean="0">
                <a:solidFill>
                  <a:prstClr val="black"/>
                </a:solidFill>
              </a:rPr>
              <a:t>Según los datos del Banco Mundial, el gasto realizado en Salud por persona es </a:t>
            </a:r>
            <a:r>
              <a:rPr lang="es-BO" sz="1400" b="1" dirty="0" smtClean="0">
                <a:solidFill>
                  <a:prstClr val="black"/>
                </a:solidFill>
              </a:rPr>
              <a:t>$</a:t>
            </a:r>
            <a:r>
              <a:rPr lang="es-BO" sz="1400" b="1" dirty="0" err="1" smtClean="0">
                <a:solidFill>
                  <a:prstClr val="black"/>
                </a:solidFill>
              </a:rPr>
              <a:t>us</a:t>
            </a:r>
            <a:r>
              <a:rPr lang="es-BO" sz="1400" b="1" dirty="0" smtClean="0">
                <a:solidFill>
                  <a:prstClr val="black"/>
                </a:solidFill>
              </a:rPr>
              <a:t>. 84 </a:t>
            </a:r>
            <a:r>
              <a:rPr lang="es-BO" sz="1400" dirty="0" smtClean="0">
                <a:solidFill>
                  <a:prstClr val="black"/>
                </a:solidFill>
              </a:rPr>
              <a:t>dólares, el peor de Sudamérica, tomando en cuenta que en estos últimos 9 años, el Gobierno ha dispuesto de 4 veces más recursos que en los anteriores gobiernos, por eso el problema de falta de atención a los ciudadanos y hospitales colapsados y 4 departamentos sin hospitales de 3er. nivel.</a:t>
            </a:r>
            <a:endParaRPr lang="es-BO" sz="1400" dirty="0">
              <a:solidFill>
                <a:prstClr val="black"/>
              </a:solidFill>
            </a:endParaRPr>
          </a:p>
        </p:txBody>
      </p:sp>
    </p:spTree>
    <p:extLst>
      <p:ext uri="{BB962C8B-B14F-4D97-AF65-F5344CB8AC3E}">
        <p14:creationId xmlns:p14="http://schemas.microsoft.com/office/powerpoint/2010/main" val="39215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80" y="254318"/>
            <a:ext cx="8534400" cy="792162"/>
          </a:xfrm>
        </p:spPr>
        <p:txBody>
          <a:bodyPr>
            <a:normAutofit fontScale="90000"/>
          </a:bodyPr>
          <a:lstStyle/>
          <a:p>
            <a:r>
              <a:rPr lang="es-BO" dirty="0"/>
              <a:t>Educación: Bolivia último en Sudamérica</a:t>
            </a:r>
          </a:p>
        </p:txBody>
      </p:sp>
      <p:pic>
        <p:nvPicPr>
          <p:cNvPr id="5" name="Imagen 4"/>
          <p:cNvPicPr>
            <a:picLocks noChangeAspect="1"/>
          </p:cNvPicPr>
          <p:nvPr/>
        </p:nvPicPr>
        <p:blipFill>
          <a:blip r:embed="rId2"/>
          <a:stretch>
            <a:fillRect/>
          </a:stretch>
        </p:blipFill>
        <p:spPr>
          <a:xfrm>
            <a:off x="499329" y="1173479"/>
            <a:ext cx="8187471" cy="4112909"/>
          </a:xfrm>
          <a:prstGeom prst="rect">
            <a:avLst/>
          </a:prstGeom>
        </p:spPr>
      </p:pic>
      <p:sp>
        <p:nvSpPr>
          <p:cNvPr id="6" name="Flecha izquierda 5"/>
          <p:cNvSpPr/>
          <p:nvPr/>
        </p:nvSpPr>
        <p:spPr>
          <a:xfrm rot="19465022">
            <a:off x="1330191" y="3717250"/>
            <a:ext cx="594462" cy="363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7" name="CuadroTexto 6"/>
          <p:cNvSpPr txBox="1"/>
          <p:nvPr/>
        </p:nvSpPr>
        <p:spPr>
          <a:xfrm>
            <a:off x="428596" y="5286388"/>
            <a:ext cx="1859805" cy="261610"/>
          </a:xfrm>
          <a:prstGeom prst="rect">
            <a:avLst/>
          </a:prstGeom>
          <a:noFill/>
        </p:spPr>
        <p:txBody>
          <a:bodyPr wrap="none" rtlCol="0">
            <a:spAutoFit/>
          </a:bodyPr>
          <a:lstStyle/>
          <a:p>
            <a:r>
              <a:rPr lang="es-BO" sz="1100" b="1" dirty="0" smtClean="0">
                <a:solidFill>
                  <a:prstClr val="black"/>
                </a:solidFill>
              </a:rPr>
              <a:t>Fuente: Banco Mundial 2013</a:t>
            </a:r>
            <a:endParaRPr lang="es-BO" sz="1100" b="1" dirty="0">
              <a:solidFill>
                <a:prstClr val="black"/>
              </a:solidFill>
            </a:endParaRPr>
          </a:p>
        </p:txBody>
      </p:sp>
      <p:sp>
        <p:nvSpPr>
          <p:cNvPr id="8" name="7 CuadroTexto"/>
          <p:cNvSpPr txBox="1"/>
          <p:nvPr/>
        </p:nvSpPr>
        <p:spPr>
          <a:xfrm>
            <a:off x="500034" y="5473005"/>
            <a:ext cx="8143932" cy="1384995"/>
          </a:xfrm>
          <a:prstGeom prst="rect">
            <a:avLst/>
          </a:prstGeom>
          <a:noFill/>
        </p:spPr>
        <p:txBody>
          <a:bodyPr wrap="square" rtlCol="0">
            <a:spAutoFit/>
          </a:bodyPr>
          <a:lstStyle/>
          <a:p>
            <a:pPr algn="just"/>
            <a:r>
              <a:rPr lang="es-BO" sz="1400" dirty="0" smtClean="0">
                <a:solidFill>
                  <a:prstClr val="black"/>
                </a:solidFill>
              </a:rPr>
              <a:t>Según los datos del Banco Mundial, el gasto realizado en Educación por persona es $</a:t>
            </a:r>
            <a:r>
              <a:rPr lang="es-BO" sz="1400" dirty="0" err="1" smtClean="0">
                <a:solidFill>
                  <a:prstClr val="black"/>
                </a:solidFill>
              </a:rPr>
              <a:t>us</a:t>
            </a:r>
            <a:r>
              <a:rPr lang="es-BO" sz="1400" dirty="0" smtClean="0">
                <a:solidFill>
                  <a:prstClr val="black"/>
                </a:solidFill>
              </a:rPr>
              <a:t>. 116 dólares el peor de Sudamérica, tomando en cuenta que en estos últimos 9 años, el Gobierno ha dispuesto de 4 veces más recursos que en los anteriores gobiernos, por eso el problema de estar catalogada entre los peores niveles de educación en el Mundo y no se someten a las pruebas para medir la calidad de la educación (PISA), las universidades no se encuentran ni entre las primeras 10.000 del mundo.</a:t>
            </a:r>
          </a:p>
          <a:p>
            <a:pPr algn="just"/>
            <a:endParaRPr lang="es-BO" sz="1400" dirty="0">
              <a:solidFill>
                <a:prstClr val="black"/>
              </a:solidFill>
            </a:endParaRPr>
          </a:p>
        </p:txBody>
      </p:sp>
    </p:spTree>
    <p:extLst>
      <p:ext uri="{BB962C8B-B14F-4D97-AF65-F5344CB8AC3E}">
        <p14:creationId xmlns:p14="http://schemas.microsoft.com/office/powerpoint/2010/main" val="19978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7999"/>
          </a:xfrm>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2400" dirty="0" smtClean="0"/>
              <a:t/>
            </a:r>
            <a:br>
              <a:rPr lang="es-BO" sz="2400" dirty="0" smtClean="0"/>
            </a:br>
            <a:r>
              <a:rPr lang="es-BO" sz="2400" dirty="0" smtClean="0"/>
              <a:t/>
            </a:r>
            <a:br>
              <a:rPr lang="es-BO" sz="2400" dirty="0" smtClean="0"/>
            </a:br>
            <a:r>
              <a:rPr lang="es-BO" sz="2400" dirty="0" smtClean="0"/>
              <a:t>Nuevo Modelo? 5 veces mas ingreso en el Presupuesto,  por precios  altos de gas, estaño, zinc, plata, oro y alimentos, nunca se recibió tanta plata, y la subvención al diésel y gasolina, por falta de </a:t>
            </a:r>
            <a:r>
              <a:rPr lang="es-BO" sz="2400" smtClean="0"/>
              <a:t>inversión efectiva, </a:t>
            </a:r>
            <a:r>
              <a:rPr lang="es-BO" sz="2400" dirty="0" smtClean="0"/>
              <a:t>continua en alza. Los fondos de pensiones son sostenibles? </a:t>
            </a:r>
            <a:br>
              <a:rPr lang="es-BO" sz="2400" dirty="0" smtClean="0"/>
            </a:br>
            <a:r>
              <a:rPr lang="es-BO" sz="2400" dirty="0" smtClean="0"/>
              <a:t>Como se puede justificar, que, después de las condonaciones de organismos internacionales de 2,900 millones de dólares, la deuda publica de Bolivia se duplique en los 8 años de mayor ingreso en las finanzas publicas, de 5,857 millones y ascienda actualmente a $US 11,510 millones de dólares.</a:t>
            </a:r>
            <a:r>
              <a:rPr lang="es-BO" sz="2400" dirty="0"/>
              <a:t/>
            </a:r>
            <a:br>
              <a:rPr lang="es-BO" sz="2400" dirty="0"/>
            </a:br>
            <a:r>
              <a:rPr lang="es-BO" sz="2400" dirty="0" smtClean="0"/>
              <a:t>Lo mas preocupante que ahora, se empiezan a gastar y reducir las Reservas Internacionales Netas(RIN) con prestamos a empresas publicas y no se registran en la deuda publica.</a:t>
            </a:r>
            <a:br>
              <a:rPr lang="es-BO" sz="2400" dirty="0" smtClean="0"/>
            </a:br>
            <a:r>
              <a:rPr lang="es-BO" sz="2400" dirty="0" smtClean="0"/>
              <a:t>Comparar impacto en la población, de este gobierno con anteriores, es un absurdo, porque es comparar, una familia que gana 1000 dólares con una familia que gana 5000 dólares y los niveles de pobreza son los mismos.</a:t>
            </a:r>
            <a:br>
              <a:rPr lang="es-BO" sz="2400" dirty="0" smtClean="0"/>
            </a:br>
            <a:r>
              <a:rPr lang="es-BO" sz="2400" dirty="0" smtClean="0"/>
              <a:t>En que se gasto tanta plata en 8 años, y somos como país el último en indicadores socio-</a:t>
            </a:r>
            <a:r>
              <a:rPr lang="es-BO" sz="2400" dirty="0" err="1" smtClean="0"/>
              <a:t>economicos</a:t>
            </a:r>
            <a:r>
              <a:rPr lang="es-BO" sz="2400" dirty="0" smtClean="0"/>
              <a:t> en Sudamérica. Solo Dios sabe. </a:t>
            </a:r>
            <a:r>
              <a:rPr lang="es-BO" sz="2800" dirty="0" smtClean="0"/>
              <a:t/>
            </a:r>
            <a:br>
              <a:rPr lang="es-BO" sz="2800" dirty="0" smtClean="0"/>
            </a:br>
            <a:r>
              <a:rPr lang="es-BO" sz="2800" dirty="0" smtClean="0"/>
              <a:t> </a:t>
            </a:r>
            <a:br>
              <a:rPr lang="es-BO" sz="2800" dirty="0" smtClean="0"/>
            </a:br>
            <a:endParaRPr lang="es-BO" sz="28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prstClr val="black"/>
              </a:solidFill>
            </a:endParaRPr>
          </a:p>
        </p:txBody>
      </p:sp>
    </p:spTree>
    <p:extLst>
      <p:ext uri="{BB962C8B-B14F-4D97-AF65-F5344CB8AC3E}">
        <p14:creationId xmlns:p14="http://schemas.microsoft.com/office/powerpoint/2010/main" val="22698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28596" y="214290"/>
            <a:ext cx="8358246" cy="6429420"/>
          </a:xfrm>
          <a:prstGeom prst="rect">
            <a:avLst/>
          </a:prstGeom>
          <a:solidFill>
            <a:schemeClr val="bg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prstClr val="white"/>
              </a:solidFill>
            </a:endParaRPr>
          </a:p>
        </p:txBody>
      </p:sp>
      <p:graphicFrame>
        <p:nvGraphicFramePr>
          <p:cNvPr id="2" name="2 Gráfico"/>
          <p:cNvGraphicFramePr/>
          <p:nvPr/>
        </p:nvGraphicFramePr>
        <p:xfrm>
          <a:off x="642909" y="928670"/>
          <a:ext cx="8001056"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7072331" y="714356"/>
            <a:ext cx="1428760" cy="369332"/>
          </a:xfrm>
          <a:prstGeom prst="rect">
            <a:avLst/>
          </a:prstGeom>
          <a:noFill/>
          <a:ln>
            <a:solidFill>
              <a:schemeClr val="tx2"/>
            </a:solidFill>
          </a:ln>
        </p:spPr>
        <p:txBody>
          <a:bodyPr wrap="square" rtlCol="0">
            <a:spAutoFit/>
          </a:bodyPr>
          <a:lstStyle/>
          <a:p>
            <a:pPr algn="ctr"/>
            <a:r>
              <a:rPr lang="es-BO" b="1" dirty="0" smtClean="0">
                <a:solidFill>
                  <a:prstClr val="black"/>
                </a:solidFill>
              </a:rPr>
              <a:t>Sus. 14.510</a:t>
            </a:r>
            <a:endParaRPr lang="es-BO" b="1" dirty="0">
              <a:solidFill>
                <a:prstClr val="black"/>
              </a:solidFill>
            </a:endParaRPr>
          </a:p>
        </p:txBody>
      </p:sp>
      <p:sp>
        <p:nvSpPr>
          <p:cNvPr id="4" name="3 CuadroTexto"/>
          <p:cNvSpPr txBox="1"/>
          <p:nvPr/>
        </p:nvSpPr>
        <p:spPr>
          <a:xfrm>
            <a:off x="1571604" y="642918"/>
            <a:ext cx="1428760" cy="369332"/>
          </a:xfrm>
          <a:prstGeom prst="rect">
            <a:avLst/>
          </a:prstGeom>
          <a:noFill/>
        </p:spPr>
        <p:txBody>
          <a:bodyPr wrap="square" rtlCol="0">
            <a:spAutoFit/>
          </a:bodyPr>
          <a:lstStyle/>
          <a:p>
            <a:r>
              <a:rPr lang="es-BO" b="1" dirty="0" smtClean="0">
                <a:solidFill>
                  <a:prstClr val="black"/>
                </a:solidFill>
              </a:rPr>
              <a:t>Sus. 15.395</a:t>
            </a:r>
            <a:endParaRPr lang="es-BO" b="1" dirty="0">
              <a:solidFill>
                <a:prstClr val="black"/>
              </a:solidFill>
            </a:endParaRPr>
          </a:p>
        </p:txBody>
      </p:sp>
      <p:sp>
        <p:nvSpPr>
          <p:cNvPr id="5" name="4 CuadroTexto"/>
          <p:cNvSpPr txBox="1"/>
          <p:nvPr/>
        </p:nvSpPr>
        <p:spPr>
          <a:xfrm>
            <a:off x="1500166" y="1500174"/>
            <a:ext cx="1285884" cy="369332"/>
          </a:xfrm>
          <a:prstGeom prst="rect">
            <a:avLst/>
          </a:prstGeom>
          <a:noFill/>
          <a:ln>
            <a:solidFill>
              <a:schemeClr val="accent1"/>
            </a:solidFill>
          </a:ln>
        </p:spPr>
        <p:txBody>
          <a:bodyPr wrap="square" rtlCol="0">
            <a:spAutoFit/>
          </a:bodyPr>
          <a:lstStyle/>
          <a:p>
            <a:pPr algn="ctr"/>
            <a:r>
              <a:rPr lang="es-BO" b="1" dirty="0" smtClean="0">
                <a:solidFill>
                  <a:prstClr val="black"/>
                </a:solidFill>
              </a:rPr>
              <a:t>Sus. 12.395</a:t>
            </a:r>
            <a:endParaRPr lang="es-BO" b="1" dirty="0">
              <a:solidFill>
                <a:prstClr val="black"/>
              </a:solidFill>
            </a:endParaRPr>
          </a:p>
        </p:txBody>
      </p:sp>
      <p:sp>
        <p:nvSpPr>
          <p:cNvPr id="6" name="5 CuadroTexto"/>
          <p:cNvSpPr txBox="1"/>
          <p:nvPr/>
        </p:nvSpPr>
        <p:spPr>
          <a:xfrm>
            <a:off x="571473" y="6215083"/>
            <a:ext cx="2714644" cy="292388"/>
          </a:xfrm>
          <a:prstGeom prst="rect">
            <a:avLst/>
          </a:prstGeom>
          <a:noFill/>
          <a:ln>
            <a:solidFill>
              <a:schemeClr val="tx1"/>
            </a:solidFill>
          </a:ln>
        </p:spPr>
        <p:txBody>
          <a:bodyPr wrap="square" rtlCol="0">
            <a:spAutoFit/>
          </a:bodyPr>
          <a:lstStyle/>
          <a:p>
            <a:pPr algn="ctr"/>
            <a:r>
              <a:rPr lang="es-BO" sz="1300" b="1" dirty="0" smtClean="0">
                <a:solidFill>
                  <a:prstClr val="black"/>
                </a:solidFill>
              </a:rPr>
              <a:t>RIN: Reservas Internacionales Netas</a:t>
            </a:r>
            <a:endParaRPr lang="es-BO" sz="1300" b="1" dirty="0">
              <a:solidFill>
                <a:prstClr val="black"/>
              </a:solidFill>
            </a:endParaRPr>
          </a:p>
        </p:txBody>
      </p:sp>
      <p:sp>
        <p:nvSpPr>
          <p:cNvPr id="9" name="8 CuadroTexto"/>
          <p:cNvSpPr txBox="1"/>
          <p:nvPr/>
        </p:nvSpPr>
        <p:spPr>
          <a:xfrm>
            <a:off x="7929586" y="1214422"/>
            <a:ext cx="1142976" cy="307777"/>
          </a:xfrm>
          <a:prstGeom prst="rect">
            <a:avLst/>
          </a:prstGeom>
          <a:noFill/>
        </p:spPr>
        <p:txBody>
          <a:bodyPr wrap="square" rtlCol="0">
            <a:spAutoFit/>
          </a:bodyPr>
          <a:lstStyle/>
          <a:p>
            <a:r>
              <a:rPr lang="es-BO" sz="1400" b="1" dirty="0" smtClean="0">
                <a:solidFill>
                  <a:prstClr val="black"/>
                </a:solidFill>
              </a:rPr>
              <a:t>$</a:t>
            </a:r>
            <a:r>
              <a:rPr lang="es-BO" sz="1400" b="1" dirty="0" err="1" smtClean="0">
                <a:solidFill>
                  <a:prstClr val="black"/>
                </a:solidFill>
              </a:rPr>
              <a:t>us</a:t>
            </a:r>
            <a:r>
              <a:rPr lang="es-BO" sz="1400" b="1" dirty="0" smtClean="0">
                <a:solidFill>
                  <a:prstClr val="black"/>
                </a:solidFill>
              </a:rPr>
              <a:t>. 3.000</a:t>
            </a:r>
            <a:endParaRPr lang="es-BO" sz="1400" b="1" dirty="0">
              <a:solidFill>
                <a:prstClr val="black"/>
              </a:solidFill>
            </a:endParaRPr>
          </a:p>
        </p:txBody>
      </p:sp>
      <p:sp>
        <p:nvSpPr>
          <p:cNvPr id="10" name="9 CuadroTexto"/>
          <p:cNvSpPr txBox="1"/>
          <p:nvPr/>
        </p:nvSpPr>
        <p:spPr>
          <a:xfrm>
            <a:off x="3643306" y="1500174"/>
            <a:ext cx="2857520" cy="369332"/>
          </a:xfrm>
          <a:prstGeom prst="rect">
            <a:avLst/>
          </a:prstGeom>
          <a:noFill/>
        </p:spPr>
        <p:txBody>
          <a:bodyPr wrap="square" rtlCol="0">
            <a:spAutoFit/>
          </a:bodyPr>
          <a:lstStyle/>
          <a:p>
            <a:pPr algn="ctr"/>
            <a:r>
              <a:rPr lang="es-BO" b="1" i="1" dirty="0" smtClean="0">
                <a:solidFill>
                  <a:prstClr val="black"/>
                </a:solidFill>
              </a:rPr>
              <a:t>CONTABILIDAD REAL</a:t>
            </a:r>
            <a:endParaRPr lang="es-BO" b="1" i="1" dirty="0">
              <a:solidFill>
                <a:prstClr val="black"/>
              </a:solidFill>
            </a:endParaRPr>
          </a:p>
        </p:txBody>
      </p:sp>
      <p:sp>
        <p:nvSpPr>
          <p:cNvPr id="12" name="11 CuadroTexto"/>
          <p:cNvSpPr txBox="1"/>
          <p:nvPr/>
        </p:nvSpPr>
        <p:spPr>
          <a:xfrm>
            <a:off x="2786050" y="285728"/>
            <a:ext cx="4071966" cy="461665"/>
          </a:xfrm>
          <a:prstGeom prst="rect">
            <a:avLst/>
          </a:prstGeom>
          <a:noFill/>
        </p:spPr>
        <p:txBody>
          <a:bodyPr wrap="square" rtlCol="0">
            <a:spAutoFit/>
          </a:bodyPr>
          <a:lstStyle/>
          <a:p>
            <a:pPr algn="ctr">
              <a:defRPr sz="2000" b="1" i="0" u="sng" strike="noStrike" kern="1200" baseline="0">
                <a:solidFill>
                  <a:prstClr val="black"/>
                </a:solidFill>
                <a:latin typeface="+mn-lt"/>
                <a:ea typeface="+mn-ea"/>
                <a:cs typeface="+mn-cs"/>
              </a:defRPr>
            </a:pPr>
            <a:r>
              <a:rPr lang="es-BO" sz="2400" b="1" u="sng" dirty="0" smtClean="0">
                <a:solidFill>
                  <a:prstClr val="black"/>
                </a:solidFill>
              </a:rPr>
              <a:t>RIN - DEUDA PÚBLICA-BOLIVIA</a:t>
            </a:r>
            <a:endParaRPr lang="es-BO" sz="2400" b="1" u="sng" dirty="0">
              <a:solidFill>
                <a:prstClr val="black"/>
              </a:solidFill>
            </a:endParaRPr>
          </a:p>
        </p:txBody>
      </p:sp>
    </p:spTree>
    <p:extLst>
      <p:ext uri="{BB962C8B-B14F-4D97-AF65-F5344CB8AC3E}">
        <p14:creationId xmlns:p14="http://schemas.microsoft.com/office/powerpoint/2010/main" val="392826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7999"/>
          </a:xfrm>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2800" dirty="0" smtClean="0"/>
              <a:t>Nuevo Modelo en Bolivia? Gracias a precios  altos, leyes de antes que el MAS, asuma el Gobierno, en Hidrocarburos, Minería, crecimiento del sector informal hasta un 70% de la economía nacional y remesas de Bolivianos que no consiguieron un trabajo digno y están fuera del país. </a:t>
            </a:r>
            <a:br>
              <a:rPr lang="es-BO" sz="2800" dirty="0" smtClean="0"/>
            </a:br>
            <a:r>
              <a:rPr lang="es-BO" sz="2800" dirty="0" smtClean="0"/>
              <a:t>En Bolivia este modelo está vigente hace 50 años, no ha cambiado nada, con un 30%de economía formal.</a:t>
            </a:r>
            <a:br>
              <a:rPr lang="es-BO" sz="2800" dirty="0" smtClean="0"/>
            </a:br>
            <a:r>
              <a:rPr lang="es-BO" sz="2800" dirty="0" smtClean="0"/>
              <a:t>En Sud América, somos últimos en indicadores económicos , sociales y niveles de pobreza. </a:t>
            </a:r>
            <a:br>
              <a:rPr lang="es-BO" sz="2800" dirty="0" smtClean="0"/>
            </a:br>
            <a:r>
              <a:rPr lang="es-BO" sz="2800" dirty="0" smtClean="0"/>
              <a:t>En 9 años con 5 veces más plata,  el país sigue con problemas crónicos,  igual o más pobres que antes. </a:t>
            </a:r>
            <a:br>
              <a:rPr lang="es-BO" sz="2800" dirty="0" smtClean="0"/>
            </a:br>
            <a:r>
              <a:rPr lang="es-BO" sz="2800" dirty="0" smtClean="0"/>
              <a:t>El pueblo Boliviano, no siente, 5 veces más salud, educación, vivienda y seguridad ciudad, por despilfarro del MAS.</a:t>
            </a:r>
            <a:br>
              <a:rPr lang="es-BO" sz="2800" dirty="0" smtClean="0"/>
            </a:br>
            <a:r>
              <a:rPr lang="es-BO" sz="2800" dirty="0" smtClean="0"/>
              <a:t>En 8 años de este Gobierno, se gastaron más de $US 120,000 millones de dólares, equivale al gasto de 40 años de Gobiernos anteriores. </a:t>
            </a:r>
            <a:endParaRPr lang="es-BO" sz="28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schemeClr val="tx1"/>
              </a:solidFill>
            </a:endParaRPr>
          </a:p>
        </p:txBody>
      </p:sp>
    </p:spTree>
    <p:extLst>
      <p:ext uri="{BB962C8B-B14F-4D97-AF65-F5344CB8AC3E}">
        <p14:creationId xmlns:p14="http://schemas.microsoft.com/office/powerpoint/2010/main" val="1497499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285728"/>
            <a:ext cx="9144000" cy="6429420"/>
          </a:xfrm>
          <a:prstGeom prst="rect">
            <a:avLst/>
          </a:prstGeom>
          <a:noFill/>
          <a:ln w="9525">
            <a:noFill/>
            <a:miter lim="800000"/>
            <a:headEnd/>
            <a:tailEnd/>
          </a:ln>
          <a:effectLst/>
        </p:spPr>
      </p:pic>
    </p:spTree>
    <p:extLst>
      <p:ext uri="{BB962C8B-B14F-4D97-AF65-F5344CB8AC3E}">
        <p14:creationId xmlns:p14="http://schemas.microsoft.com/office/powerpoint/2010/main" val="370921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Gráfico"/>
          <p:cNvGraphicFramePr/>
          <p:nvPr/>
        </p:nvGraphicFramePr>
        <p:xfrm>
          <a:off x="285720" y="1214423"/>
          <a:ext cx="8643998" cy="5072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nvGraphicFramePr>
        <p:xfrm>
          <a:off x="785786" y="285728"/>
          <a:ext cx="7929618" cy="579862"/>
        </p:xfrm>
        <a:graphic>
          <a:graphicData uri="http://schemas.openxmlformats.org/drawingml/2006/table">
            <a:tbl>
              <a:tblPr/>
              <a:tblGrid>
                <a:gridCol w="780281"/>
                <a:gridCol w="780281"/>
                <a:gridCol w="780281"/>
                <a:gridCol w="780281"/>
                <a:gridCol w="790037"/>
                <a:gridCol w="790037"/>
                <a:gridCol w="790037"/>
                <a:gridCol w="790037"/>
                <a:gridCol w="790037"/>
                <a:gridCol w="858309"/>
              </a:tblGrid>
              <a:tr h="289931">
                <a:tc gridSpan="10">
                  <a:txBody>
                    <a:bodyPr/>
                    <a:lstStyle/>
                    <a:p>
                      <a:pPr algn="ctr" fontAlgn="b"/>
                      <a:r>
                        <a:rPr lang="es-BO" sz="1400" b="1" i="0" u="none" strike="noStrike" dirty="0">
                          <a:solidFill>
                            <a:srgbClr val="000000"/>
                          </a:solidFill>
                          <a:latin typeface="Calibri"/>
                        </a:rPr>
                        <a:t>PRESUPUESTO CONSOLIDADO - INGRESOS DEL SECTOR PÚBLICO</a:t>
                      </a:r>
                    </a:p>
                  </a:txBody>
                  <a:tcPr marL="5133" marR="5133" marT="5133"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r h="289931">
                <a:tc gridSpan="10">
                  <a:txBody>
                    <a:bodyPr/>
                    <a:lstStyle/>
                    <a:p>
                      <a:pPr algn="ctr" fontAlgn="b"/>
                      <a:r>
                        <a:rPr lang="es-BO" sz="1400" b="1" i="0" u="none" strike="noStrike" dirty="0">
                          <a:solidFill>
                            <a:srgbClr val="000000"/>
                          </a:solidFill>
                          <a:latin typeface="Calibri"/>
                        </a:rPr>
                        <a:t>(Expresados  Millones de Bolivianos)</a:t>
                      </a:r>
                    </a:p>
                  </a:txBody>
                  <a:tcPr marL="5133" marR="5133" marT="513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bl>
          </a:graphicData>
        </a:graphic>
      </p:graphicFrame>
    </p:spTree>
    <p:extLst>
      <p:ext uri="{BB962C8B-B14F-4D97-AF65-F5344CB8AC3E}">
        <p14:creationId xmlns:p14="http://schemas.microsoft.com/office/powerpoint/2010/main" val="217214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14182" y="785794"/>
            <a:ext cx="7037486" cy="5429288"/>
          </a:xfrm>
          <a:prstGeom prst="rect">
            <a:avLst/>
          </a:prstGeom>
        </p:spPr>
      </p:pic>
    </p:spTree>
    <p:extLst>
      <p:ext uri="{BB962C8B-B14F-4D97-AF65-F5344CB8AC3E}">
        <p14:creationId xmlns:p14="http://schemas.microsoft.com/office/powerpoint/2010/main" val="265890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928670"/>
            <a:ext cx="7772400" cy="4286280"/>
          </a:xfrm>
        </p:spPr>
        <p:style>
          <a:lnRef idx="2">
            <a:schemeClr val="dk1"/>
          </a:lnRef>
          <a:fillRef idx="1">
            <a:schemeClr val="lt1"/>
          </a:fillRef>
          <a:effectRef idx="0">
            <a:schemeClr val="dk1"/>
          </a:effectRef>
          <a:fontRef idx="minor">
            <a:schemeClr val="dk1"/>
          </a:fontRef>
        </p:style>
        <p:txBody>
          <a:bodyPr>
            <a:normAutofit/>
          </a:bodyPr>
          <a:lstStyle/>
          <a:p>
            <a:pPr>
              <a:defRPr sz="1800" b="1" i="0" u="none" strike="noStrike" kern="1200" baseline="0">
                <a:solidFill>
                  <a:sysClr val="windowText" lastClr="000000"/>
                </a:solidFill>
                <a:latin typeface="+mn-lt"/>
                <a:ea typeface="+mn-ea"/>
                <a:cs typeface="+mn-cs"/>
              </a:defRPr>
            </a:pPr>
            <a:r>
              <a:rPr lang="es-BO" sz="4800" b="1" dirty="0" smtClean="0">
                <a:solidFill>
                  <a:sysClr val="windowText" lastClr="000000"/>
                </a:solidFill>
              </a:rPr>
              <a:t> PRECIO DE GAS-  EXPORTADO </a:t>
            </a:r>
            <a:br>
              <a:rPr lang="es-BO" sz="4800" b="1" dirty="0" smtClean="0">
                <a:solidFill>
                  <a:sysClr val="windowText" lastClr="000000"/>
                </a:solidFill>
              </a:rPr>
            </a:br>
            <a:r>
              <a:rPr lang="es-BO" sz="4800" b="1" dirty="0" smtClean="0">
                <a:solidFill>
                  <a:sysClr val="windowText" lastClr="000000"/>
                </a:solidFill>
              </a:rPr>
              <a:t>A BRASIL Y ARGENTINA</a:t>
            </a:r>
            <a:r>
              <a:rPr lang="es-BO" sz="4800" b="1" dirty="0">
                <a:solidFill>
                  <a:sysClr val="windowText" lastClr="000000"/>
                </a:solidFill>
              </a:rPr>
              <a:t/>
            </a:r>
            <a:br>
              <a:rPr lang="es-BO" sz="4800" b="1" dirty="0">
                <a:solidFill>
                  <a:sysClr val="windowText" lastClr="000000"/>
                </a:solidFill>
              </a:rPr>
            </a:br>
            <a:r>
              <a:rPr lang="es-BO" sz="4800" b="1" dirty="0" smtClean="0">
                <a:solidFill>
                  <a:sysClr val="windowText" lastClr="000000"/>
                </a:solidFill>
              </a:rPr>
              <a:t>(MILLON DE BTU)</a:t>
            </a:r>
            <a:r>
              <a:rPr lang="es-BO" sz="4800" b="1" dirty="0">
                <a:solidFill>
                  <a:sysClr val="windowText" lastClr="000000"/>
                </a:solidFill>
              </a:rPr>
              <a:t/>
            </a:r>
            <a:br>
              <a:rPr lang="es-BO" sz="4800" b="1" dirty="0">
                <a:solidFill>
                  <a:sysClr val="windowText" lastClr="000000"/>
                </a:solidFill>
              </a:rPr>
            </a:br>
            <a:endParaRPr lang="es-BO" sz="4800" dirty="0"/>
          </a:p>
        </p:txBody>
      </p:sp>
      <p:sp>
        <p:nvSpPr>
          <p:cNvPr id="3" name="2 Rectángulo"/>
          <p:cNvSpPr/>
          <p:nvPr/>
        </p:nvSpPr>
        <p:spPr>
          <a:xfrm>
            <a:off x="3714744" y="6143644"/>
            <a:ext cx="4786346" cy="5000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BO" b="1" dirty="0" smtClean="0">
                <a:solidFill>
                  <a:schemeClr val="tx1"/>
                </a:solidFill>
              </a:rPr>
              <a:t>Fuente: </a:t>
            </a:r>
            <a:r>
              <a:rPr lang="es-BO" dirty="0" smtClean="0">
                <a:solidFill>
                  <a:schemeClr val="tx1"/>
                </a:solidFill>
              </a:rPr>
              <a:t>Ministerio de Minería y Metalurgia</a:t>
            </a:r>
            <a:endParaRPr lang="es-BO" dirty="0">
              <a:solidFill>
                <a:schemeClr val="tx1"/>
              </a:solidFill>
            </a:endParaRPr>
          </a:p>
        </p:txBody>
      </p:sp>
    </p:spTree>
    <p:extLst>
      <p:ext uri="{BB962C8B-B14F-4D97-AF65-F5344CB8AC3E}">
        <p14:creationId xmlns:p14="http://schemas.microsoft.com/office/powerpoint/2010/main" val="189049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Gráfico"/>
          <p:cNvGraphicFramePr/>
          <p:nvPr/>
        </p:nvGraphicFramePr>
        <p:xfrm>
          <a:off x="0" y="428604"/>
          <a:ext cx="9144000" cy="614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47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09550"/>
            <a:ext cx="8483600" cy="835025"/>
          </a:xfrm>
        </p:spPr>
        <p:txBody>
          <a:bodyPr>
            <a:normAutofit fontScale="90000"/>
          </a:bodyPr>
          <a:lstStyle/>
          <a:p>
            <a:pPr eaLnBrk="1" hangingPunct="1">
              <a:defRPr/>
            </a:pPr>
            <a:r>
              <a:rPr lang="es-BO" sz="2800" b="1" dirty="0" smtClean="0">
                <a:effectLst>
                  <a:outerShdw blurRad="38100" dist="38100" dir="2700000" algn="tl">
                    <a:srgbClr val="000000">
                      <a:alpha val="43137"/>
                    </a:srgbClr>
                  </a:outerShdw>
                </a:effectLst>
                <a:latin typeface="Century Gothic" pitchFamily="34" charset="0"/>
              </a:rPr>
              <a:t>BOLIVIA: RECAUDACIONES HIDROCARBUROS</a:t>
            </a:r>
            <a:br>
              <a:rPr lang="es-BO" sz="2800" b="1" dirty="0" smtClean="0">
                <a:effectLst>
                  <a:outerShdw blurRad="38100" dist="38100" dir="2700000" algn="tl">
                    <a:srgbClr val="000000">
                      <a:alpha val="43137"/>
                    </a:srgbClr>
                  </a:outerShdw>
                </a:effectLst>
                <a:latin typeface="Century Gothic" pitchFamily="34" charset="0"/>
              </a:rPr>
            </a:br>
            <a:r>
              <a:rPr lang="es-BO" sz="2800" b="1" dirty="0" smtClean="0">
                <a:effectLst>
                  <a:outerShdw blurRad="38100" dist="38100" dir="2700000" algn="tl">
                    <a:srgbClr val="000000">
                      <a:alpha val="43137"/>
                    </a:srgbClr>
                  </a:outerShdw>
                </a:effectLst>
                <a:latin typeface="Century Gothic" pitchFamily="34" charset="0"/>
              </a:rPr>
              <a:t>MILLONES DE DOLARES</a:t>
            </a:r>
            <a:endParaRPr lang="es-BO" sz="2800" b="1" dirty="0">
              <a:effectLst>
                <a:outerShdw blurRad="38100" dist="38100" dir="2700000" algn="tl">
                  <a:srgbClr val="000000">
                    <a:alpha val="43137"/>
                  </a:srgbClr>
                </a:outerShdw>
              </a:effectLst>
              <a:latin typeface="Century Gothic"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630" y="1317625"/>
            <a:ext cx="7893139" cy="506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4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928670"/>
            <a:ext cx="7772400" cy="4286280"/>
          </a:xfrm>
        </p:spPr>
        <p:style>
          <a:lnRef idx="2">
            <a:schemeClr val="dk1"/>
          </a:lnRef>
          <a:fillRef idx="1">
            <a:schemeClr val="lt1"/>
          </a:fillRef>
          <a:effectRef idx="0">
            <a:schemeClr val="dk1"/>
          </a:effectRef>
          <a:fontRef idx="minor">
            <a:schemeClr val="dk1"/>
          </a:fontRef>
        </p:style>
        <p:txBody>
          <a:bodyPr>
            <a:normAutofit fontScale="90000"/>
          </a:bodyPr>
          <a:lstStyle/>
          <a:p>
            <a:pPr>
              <a:defRPr sz="1800" b="1" i="0" u="none" strike="noStrike" kern="1200" baseline="0">
                <a:solidFill>
                  <a:sysClr val="windowText" lastClr="000000"/>
                </a:solidFill>
                <a:latin typeface="+mn-lt"/>
                <a:ea typeface="+mn-ea"/>
                <a:cs typeface="+mn-cs"/>
              </a:defRPr>
            </a:pPr>
            <a:r>
              <a:rPr lang="es-BO" sz="4800" b="1" dirty="0" smtClean="0">
                <a:solidFill>
                  <a:sysClr val="windowText" lastClr="000000"/>
                </a:solidFill>
              </a:rPr>
              <a:t/>
            </a:r>
            <a:br>
              <a:rPr lang="es-BO" sz="4800" b="1" dirty="0" smtClean="0">
                <a:solidFill>
                  <a:sysClr val="windowText" lastClr="000000"/>
                </a:solidFill>
              </a:rPr>
            </a:br>
            <a:r>
              <a:rPr lang="es-BO" sz="4800" b="1" dirty="0" smtClean="0">
                <a:solidFill>
                  <a:sysClr val="windowText" lastClr="000000"/>
                </a:solidFill>
              </a:rPr>
              <a:t>HISTORIAL PRECIO DE MINERALES</a:t>
            </a:r>
            <a:br>
              <a:rPr lang="es-BO" sz="4800" b="1" dirty="0" smtClean="0">
                <a:solidFill>
                  <a:sysClr val="windowText" lastClr="000000"/>
                </a:solidFill>
              </a:rPr>
            </a:br>
            <a:r>
              <a:rPr lang="es-BO" sz="4800" b="1" dirty="0">
                <a:solidFill>
                  <a:sysClr val="windowText" lastClr="000000"/>
                </a:solidFill>
              </a:rPr>
              <a:t/>
            </a:r>
            <a:br>
              <a:rPr lang="es-BO" sz="4800" b="1" dirty="0">
                <a:solidFill>
                  <a:sysClr val="windowText" lastClr="000000"/>
                </a:solidFill>
              </a:rPr>
            </a:br>
            <a:r>
              <a:rPr lang="es-BO" sz="4800" b="1" dirty="0" smtClean="0">
                <a:solidFill>
                  <a:sysClr val="windowText" lastClr="000000"/>
                </a:solidFill>
              </a:rPr>
              <a:t>ZINC – ESTAÑO</a:t>
            </a:r>
            <a:r>
              <a:rPr lang="es-BO" sz="4800" b="1" dirty="0">
                <a:solidFill>
                  <a:sysClr val="windowText" lastClr="000000"/>
                </a:solidFill>
              </a:rPr>
              <a:t/>
            </a:r>
            <a:br>
              <a:rPr lang="es-BO" sz="4800" b="1" dirty="0">
                <a:solidFill>
                  <a:sysClr val="windowText" lastClr="000000"/>
                </a:solidFill>
              </a:rPr>
            </a:br>
            <a:r>
              <a:rPr lang="es-BO" sz="4800" b="1" dirty="0">
                <a:solidFill>
                  <a:sysClr val="windowText" lastClr="000000"/>
                </a:solidFill>
              </a:rPr>
              <a:t>($</a:t>
            </a:r>
            <a:r>
              <a:rPr lang="es-BO" sz="4800" b="1" dirty="0" smtClean="0">
                <a:solidFill>
                  <a:sysClr val="windowText" lastClr="000000"/>
                </a:solidFill>
              </a:rPr>
              <a:t>US/L.F)</a:t>
            </a:r>
            <a:r>
              <a:rPr lang="es-BO" sz="4800" b="1" dirty="0">
                <a:solidFill>
                  <a:sysClr val="windowText" lastClr="000000"/>
                </a:solidFill>
              </a:rPr>
              <a:t/>
            </a:r>
            <a:br>
              <a:rPr lang="es-BO" sz="4800" b="1" dirty="0">
                <a:solidFill>
                  <a:sysClr val="windowText" lastClr="000000"/>
                </a:solidFill>
              </a:rPr>
            </a:br>
            <a:endParaRPr lang="es-BO" sz="4800" dirty="0"/>
          </a:p>
        </p:txBody>
      </p:sp>
      <p:sp>
        <p:nvSpPr>
          <p:cNvPr id="3" name="2 Rectángulo"/>
          <p:cNvSpPr/>
          <p:nvPr/>
        </p:nvSpPr>
        <p:spPr>
          <a:xfrm>
            <a:off x="3714744" y="6143644"/>
            <a:ext cx="4786346" cy="5000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BO" b="1" dirty="0" smtClean="0">
                <a:solidFill>
                  <a:schemeClr val="tx1"/>
                </a:solidFill>
              </a:rPr>
              <a:t>Fuente: </a:t>
            </a:r>
            <a:r>
              <a:rPr lang="es-BO" dirty="0" smtClean="0">
                <a:solidFill>
                  <a:schemeClr val="tx1"/>
                </a:solidFill>
              </a:rPr>
              <a:t>Ministerio de Minería y Metalurgia</a:t>
            </a:r>
            <a:endParaRPr lang="es-BO" dirty="0">
              <a:solidFill>
                <a:schemeClr val="tx1"/>
              </a:solidFill>
            </a:endParaRPr>
          </a:p>
        </p:txBody>
      </p:sp>
    </p:spTree>
    <p:extLst>
      <p:ext uri="{BB962C8B-B14F-4D97-AF65-F5344CB8AC3E}">
        <p14:creationId xmlns:p14="http://schemas.microsoft.com/office/powerpoint/2010/main" val="160428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1624" y="74519"/>
            <a:ext cx="6000792" cy="1354217"/>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ZINC</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a:t>
            </a:r>
            <a:r>
              <a:rPr lang="es-BO" sz="2800" b="1" dirty="0"/>
              <a:t>US/LF)</a:t>
            </a:r>
          </a:p>
        </p:txBody>
      </p:sp>
      <p:sp>
        <p:nvSpPr>
          <p:cNvPr id="5" name="4 Rectángulo"/>
          <p:cNvSpPr/>
          <p:nvPr/>
        </p:nvSpPr>
        <p:spPr>
          <a:xfrm>
            <a:off x="0" y="6397888"/>
            <a:ext cx="2857520" cy="42858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BO" sz="1200" b="1" dirty="0" smtClean="0">
                <a:solidFill>
                  <a:schemeClr val="tx1"/>
                </a:solidFill>
              </a:rPr>
              <a:t>Fuente: </a:t>
            </a:r>
            <a:r>
              <a:rPr lang="es-BO" sz="1200" dirty="0" smtClean="0">
                <a:solidFill>
                  <a:schemeClr val="tx1"/>
                </a:solidFill>
              </a:rPr>
              <a:t>Ministerio de Minería y Metalurgia</a:t>
            </a:r>
            <a:endParaRPr lang="es-BO" sz="1200" dirty="0">
              <a:solidFill>
                <a:schemeClr val="tx1"/>
              </a:solidFill>
            </a:endParaRPr>
          </a:p>
        </p:txBody>
      </p:sp>
      <p:graphicFrame>
        <p:nvGraphicFramePr>
          <p:cNvPr id="4" name="6 Gráfico"/>
          <p:cNvGraphicFramePr/>
          <p:nvPr/>
        </p:nvGraphicFramePr>
        <p:xfrm>
          <a:off x="214282" y="1500174"/>
          <a:ext cx="8715436"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496</Words>
  <Application>Microsoft Office PowerPoint</Application>
  <PresentationFormat>Presentación en pantalla (4:3)</PresentationFormat>
  <Paragraphs>48</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7</vt:i4>
      </vt:variant>
      <vt:variant>
        <vt:lpstr>Títulos de diapositiva</vt:lpstr>
      </vt:variant>
      <vt:variant>
        <vt:i4>20</vt:i4>
      </vt:variant>
    </vt:vector>
  </HeadingPairs>
  <TitlesOfParts>
    <vt:vector size="31" baseType="lpstr">
      <vt:lpstr>Arial</vt:lpstr>
      <vt:lpstr>Calibri</vt:lpstr>
      <vt:lpstr>Calibri Light</vt:lpstr>
      <vt:lpstr>Century Gothic</vt:lpstr>
      <vt:lpstr>Tema de Office</vt:lpstr>
      <vt:lpstr>19_Tema de Office</vt:lpstr>
      <vt:lpstr>9_Tema de Office</vt:lpstr>
      <vt:lpstr>3_Tema de Office</vt:lpstr>
      <vt:lpstr>16_Tema de Office</vt:lpstr>
      <vt:lpstr>1_Tema de Office</vt:lpstr>
      <vt:lpstr>12_Tema de Office</vt:lpstr>
      <vt:lpstr> BOLIVIA: EL “NUEVO MODELO DE DESARROLLO” EN NUMEROS REALES PERIODO 2006-2014  </vt:lpstr>
      <vt:lpstr>Nuevo Modelo en Bolivia? Gracias a precios  altos, leyes de antes que el MAS, asuma el Gobierno, en Hidrocarburos, Minería, crecimiento del sector informal hasta un 70% de la economía nacional y remesas de Bolivianos que no consiguieron un trabajo digno y están fuera del país.  En Bolivia este modelo está vigente hace 50 años, no ha cambiado nada, con un 30%de economía formal. En Sud América, somos últimos en indicadores económicos , sociales y niveles de pobreza.  En 9 años con 5 veces más plata,  el país sigue con problemas crónicos,  igual o más pobres que antes.  El pueblo Boliviano, no siente, 5 veces más salud, educación, vivienda y seguridad ciudad, por despilfarro del MAS. En 8 años de este Gobierno, se gastaron más de $US 120,000 millones de dólares, equivale al gasto de 40 años de Gobiernos anteriores. </vt:lpstr>
      <vt:lpstr>Presentación de PowerPoint</vt:lpstr>
      <vt:lpstr>Presentación de PowerPoint</vt:lpstr>
      <vt:lpstr> PRECIO DE GAS-  EXPORTADO  A BRASIL Y ARGENTINA (MILLON DE BTU) </vt:lpstr>
      <vt:lpstr>Presentación de PowerPoint</vt:lpstr>
      <vt:lpstr>BOLIVIA: RECAUDACIONES HIDROCARBUROS MILLONES DE DOLARES</vt:lpstr>
      <vt:lpstr> HISTORIAL PRECIO DE MINERALES  ZINC – ESTAÑO ($US/L.F) </vt:lpstr>
      <vt:lpstr>Presentación de PowerPoint</vt:lpstr>
      <vt:lpstr>Presentación de PowerPoint</vt:lpstr>
      <vt:lpstr>  PRECIOS DE MINERALES   ORO – PLATA ($US/O.T) </vt:lpstr>
      <vt:lpstr>Presentación de PowerPoint</vt:lpstr>
      <vt:lpstr>Presentación de PowerPoint</vt:lpstr>
      <vt:lpstr>Bolivia: 2do con mayor nivel de Pobreza en Sudamérica</vt:lpstr>
      <vt:lpstr>Presentación de PowerPoint</vt:lpstr>
      <vt:lpstr>Salud: Bolivia último en Sudamérica</vt:lpstr>
      <vt:lpstr>Educación: Bolivia último en Sudamérica</vt:lpstr>
      <vt:lpstr>  Nuevo Modelo? 5 veces mas ingreso en el Presupuesto,  por precios  altos de gas, estaño, zinc, plata, oro y alimentos, nunca se recibió tanta plata, y la subvención al diésel y gasolina, por falta de inversión efectiva, continua en alza. Los fondos de pensiones son sostenibles?  Como se puede justificar, que, después de las condonaciones de organismos internacionales de 2,900 millones de dólares, la deuda publica de Bolivia se duplique en los 8 años de mayor ingreso en las finanzas publicas, de 5,857 millones y ascienda actualmente a $US 11,510 millones de dólares. Lo mas preocupante que ahora, se empiezan a gastar y reducir las Reservas Internacionales Netas(RIN) con prestamos a empresas publicas y no se registran en la deuda publica. Comparar impacto en la población, de este gobierno con anteriores, es un absurdo, porque es comparar, una familia que gana 1000 dólares con una familia que gana 5000 dólares y los niveles de pobreza son los mismos. En que se gasto tanta plata en 8 años, y somos como país el último en indicadores socio-economicos en Sudamérica. Solo Dios sabe.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Adolfo Ruiz</dc:creator>
  <cp:lastModifiedBy>Parada Rivero, Jose Luis</cp:lastModifiedBy>
  <cp:revision>51</cp:revision>
  <dcterms:created xsi:type="dcterms:W3CDTF">2014-09-29T21:14:43Z</dcterms:created>
  <dcterms:modified xsi:type="dcterms:W3CDTF">2014-10-01T23:24:41Z</dcterms:modified>
</cp:coreProperties>
</file>